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6"/>
  </p:notesMasterIdLst>
  <p:sldIdLst>
    <p:sldId id="502" r:id="rId4"/>
    <p:sldId id="1397" r:id="rId5"/>
    <p:sldId id="1398" r:id="rId7"/>
    <p:sldId id="1399" r:id="rId8"/>
    <p:sldId id="1400" r:id="rId9"/>
    <p:sldId id="1401" r:id="rId10"/>
    <p:sldId id="1548" r:id="rId11"/>
    <p:sldId id="1549" r:id="rId12"/>
    <p:sldId id="1550" r:id="rId13"/>
    <p:sldId id="1551" r:id="rId14"/>
    <p:sldId id="1552" r:id="rId15"/>
    <p:sldId id="1553" r:id="rId16"/>
    <p:sldId id="1554" r:id="rId17"/>
    <p:sldId id="1555" r:id="rId18"/>
    <p:sldId id="1556" r:id="rId19"/>
    <p:sldId id="1557" r:id="rId20"/>
    <p:sldId id="1558" r:id="rId21"/>
    <p:sldId id="1559" r:id="rId22"/>
    <p:sldId id="1560" r:id="rId23"/>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94" userDrawn="1">
          <p15:clr>
            <a:srgbClr val="A4A3A4"/>
          </p15:clr>
        </p15:guide>
        <p15:guide id="2" pos="379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2093FE"/>
    <a:srgbClr val="1532E5"/>
    <a:srgbClr val="0411B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70" d="100"/>
          <a:sy n="70" d="100"/>
        </p:scale>
        <p:origin x="-702" y="-108"/>
      </p:cViewPr>
      <p:guideLst>
        <p:guide orient="horz" pos="2194"/>
        <p:guide pos="3794"/>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image" Target="../media/image1.png"/><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cstate="prin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1" cstate="prin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1.xml"/><Relationship Id="rId2" Type="http://schemas.openxmlformats.org/officeDocument/2006/relationships/image" Target="../media/image11.png"/><Relationship Id="rId1" Type="http://schemas.openxmlformats.org/officeDocument/2006/relationships/image" Target="../media/image10.pn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1.xml"/><Relationship Id="rId2" Type="http://schemas.openxmlformats.org/officeDocument/2006/relationships/image" Target="../media/image11.png"/><Relationship Id="rId1"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image" Target="../media/image12.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image" Target="../media/image12.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image" Target="../media/image13.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image" Target="../media/image14.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xml"/><Relationship Id="rId2" Type="http://schemas.openxmlformats.org/officeDocument/2006/relationships/image" Target="../media/image6.png"/><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826770" y="2070100"/>
            <a:ext cx="5628640" cy="1715770"/>
          </a:xfrm>
          <a:prstGeom prst="rect">
            <a:avLst/>
          </a:prstGeom>
          <a:noFill/>
        </p:spPr>
        <p:txBody>
          <a:bodyPr wrap="square" rtlCol="0">
            <a:spAutoFit/>
          </a:bodyPr>
          <a:lstStyle/>
          <a:p>
            <a:pPr algn="ctr">
              <a:lnSpc>
                <a:spcPct val="120000"/>
              </a:lnSpc>
            </a:pPr>
            <a:r>
              <a:rPr lang="zh-CN" altLang="zh-CN" sz="4400" b="1" spc="300" dirty="0" smtClean="0">
                <a:solidFill>
                  <a:srgbClr val="2FADAC"/>
                </a:solidFill>
                <a:latin typeface="微软雅黑" panose="020B0503020204020204" charset="-122"/>
                <a:ea typeface="微软雅黑" panose="020B0503020204020204" charset="-122"/>
                <a:sym typeface="+mn-ea"/>
              </a:rPr>
              <a:t>“怠速不稳”故障原因分析及故障排除</a:t>
            </a:r>
            <a:endParaRPr lang="zh-CN" altLang="zh-CN" sz="4400" b="1" spc="300" dirty="0" smtClean="0">
              <a:solidFill>
                <a:srgbClr val="2FADAC"/>
              </a:solidFill>
              <a:latin typeface="微软雅黑" panose="020B0503020204020204" charset="-122"/>
              <a:ea typeface="微软雅黑" panose="020B0503020204020204" charset="-122"/>
              <a:sym typeface="+mn-ea"/>
            </a:endParaRPr>
          </a:p>
        </p:txBody>
      </p:sp>
      <p:pic>
        <p:nvPicPr>
          <p:cNvPr id="8" name="图片 7" descr="9e1e3a8fabb0430dfbc8f5c8f2cb18b9"/>
          <p:cNvPicPr>
            <a:picLocks noChangeAspect="1"/>
          </p:cNvPicPr>
          <p:nvPr/>
        </p:nvPicPr>
        <p:blipFill>
          <a:blip r:embed="rId1" cstate="print"/>
          <a:stretch>
            <a:fillRect/>
          </a:stretch>
        </p:blipFill>
        <p:spPr>
          <a:xfrm>
            <a:off x="6122670" y="1025525"/>
            <a:ext cx="5892165" cy="48069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strVal val="#ppt_w+.3"/>
                                          </p:val>
                                        </p:tav>
                                        <p:tav tm="100000">
                                          <p:val>
                                            <p:strVal val="#ppt_w"/>
                                          </p:val>
                                        </p:tav>
                                      </p:tavLst>
                                    </p:anim>
                                    <p:anim calcmode="lin" valueType="num">
                                      <p:cBhvr>
                                        <p:cTn id="8" dur="1000" fill="hold"/>
                                        <p:tgtEl>
                                          <p:spTgt spid="6"/>
                                        </p:tgtEl>
                                        <p:attrNameLst>
                                          <p:attrName>ppt_h</p:attrName>
                                        </p:attrNameLst>
                                      </p:cBhvr>
                                      <p:tavLst>
                                        <p:tav tm="0">
                                          <p:val>
                                            <p:strVal val="#ppt_h"/>
                                          </p:val>
                                        </p:tav>
                                        <p:tav tm="100000">
                                          <p:val>
                                            <p:strVal val="#ppt_h"/>
                                          </p:val>
                                        </p:tav>
                                      </p:tavLst>
                                    </p:anim>
                                    <p:animEffect transition="in" filter="fade">
                                      <p:cBhvr>
                                        <p:cTn id="9"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25818" y="493713"/>
            <a:ext cx="7416800" cy="737235"/>
          </a:xfrm>
          <a:prstGeom prst="rect">
            <a:avLst/>
          </a:prstGeom>
          <a:noFill/>
          <a:ln w="9525">
            <a:noFill/>
          </a:ln>
        </p:spPr>
        <p:txBody>
          <a:bodyPr>
            <a:spAutoFit/>
          </a:bodyPr>
          <a:p>
            <a:pPr fontAlgn="auto">
              <a:lnSpc>
                <a:spcPct val="150000"/>
              </a:lnSpc>
            </a:pPr>
            <a:r>
              <a:rPr lang="zh-CN" altLang="zh-CN" sz="2800" b="1" dirty="0">
                <a:latin typeface="微软雅黑" panose="020B0503020204020204" charset="-122"/>
                <a:ea typeface="微软雅黑" panose="020B0503020204020204" charset="-122"/>
                <a:cs typeface="微软雅黑" panose="020B0503020204020204" charset="-122"/>
              </a:rPr>
              <a:t>故障检修</a:t>
            </a:r>
            <a:endParaRPr lang="zh-CN" altLang="zh-CN" sz="2800" b="1" dirty="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2992120" y="770890"/>
            <a:ext cx="3085465" cy="460375"/>
          </a:xfrm>
          <a:prstGeom prst="rect">
            <a:avLst/>
          </a:prstGeom>
          <a:noFill/>
          <a:ln w="9525">
            <a:noFill/>
          </a:ln>
        </p:spPr>
        <p:txBody>
          <a:bodyPr wrap="square">
            <a:spAutoFit/>
          </a:bodyPr>
          <a:p>
            <a:pPr indent="0"/>
            <a:r>
              <a:rPr lang="en-US" altLang="zh-CN" sz="2400">
                <a:latin typeface="微软雅黑" panose="020B0503020204020204" charset="-122"/>
                <a:ea typeface="微软雅黑" panose="020B0503020204020204" charset="-122"/>
              </a:rPr>
              <a:t>——</a:t>
            </a:r>
            <a:r>
              <a:rPr lang="zh-CN" altLang="en-US" sz="2400">
                <a:latin typeface="微软雅黑" panose="020B0503020204020204" charset="-122"/>
                <a:ea typeface="微软雅黑" panose="020B0503020204020204" charset="-122"/>
              </a:rPr>
              <a:t>逐步检修</a:t>
            </a:r>
            <a:endParaRPr lang="zh-CN" altLang="en-US" sz="2400">
              <a:latin typeface="微软雅黑" panose="020B0503020204020204" charset="-122"/>
              <a:ea typeface="微软雅黑" panose="020B0503020204020204" charset="-122"/>
            </a:endParaRPr>
          </a:p>
        </p:txBody>
      </p:sp>
      <p:sp>
        <p:nvSpPr>
          <p:cNvPr id="7" name="矩形 6"/>
          <p:cNvSpPr/>
          <p:nvPr/>
        </p:nvSpPr>
        <p:spPr>
          <a:xfrm>
            <a:off x="826135" y="1390650"/>
            <a:ext cx="3790950" cy="553085"/>
          </a:xfrm>
          <a:prstGeom prst="rect">
            <a:avLst/>
          </a:prstGeom>
          <a:noFill/>
          <a:ln w="9525">
            <a:noFill/>
          </a:ln>
        </p:spPr>
        <p:txBody>
          <a:bodyPr wrap="square">
            <a:spAutoFit/>
          </a:bodyPr>
          <a:p>
            <a:pPr fontAlgn="auto">
              <a:lnSpc>
                <a:spcPct val="150000"/>
              </a:lnSpc>
            </a:pPr>
            <a:r>
              <a:rPr lang="en-US" altLang="zh-CN" sz="2000" b="1" dirty="0">
                <a:latin typeface="微软雅黑" panose="020B0503020204020204" charset="-122"/>
                <a:ea typeface="微软雅黑" panose="020B0503020204020204" charset="-122"/>
                <a:sym typeface="+mn-ea"/>
              </a:rPr>
              <a:t>3. </a:t>
            </a:r>
            <a:r>
              <a:rPr lang="zh-CN" sz="2000" b="1" dirty="0">
                <a:latin typeface="微软雅黑" panose="020B0503020204020204" charset="-122"/>
                <a:ea typeface="微软雅黑" panose="020B0503020204020204" charset="-122"/>
                <a:sym typeface="+mn-ea"/>
              </a:rPr>
              <a:t>怠速空气执行元件故障</a:t>
            </a:r>
            <a:endParaRPr lang="zh-CN" sz="2000" b="1" dirty="0">
              <a:latin typeface="微软雅黑" panose="020B0503020204020204" charset="-122"/>
              <a:ea typeface="微软雅黑" panose="020B0503020204020204" charset="-122"/>
              <a:sym typeface="+mn-ea"/>
            </a:endParaRPr>
          </a:p>
        </p:txBody>
      </p:sp>
      <p:sp>
        <p:nvSpPr>
          <p:cNvPr id="8" name="圆角矩形标注 7"/>
          <p:cNvSpPr/>
          <p:nvPr/>
        </p:nvSpPr>
        <p:spPr>
          <a:xfrm>
            <a:off x="8242935" y="2630805"/>
            <a:ext cx="2995930" cy="1851660"/>
          </a:xfrm>
          <a:prstGeom prst="wedgeRoundRectCallout">
            <a:avLst>
              <a:gd name="adj1" fmla="val -70962"/>
              <a:gd name="adj2" fmla="val -11659"/>
              <a:gd name="adj3" fmla="val 16667"/>
            </a:avLst>
          </a:prstGeom>
          <a:noFill/>
          <a:ln w="28575" cap="flat" cmpd="sng">
            <a:solidFill>
              <a:srgbClr val="FF0000"/>
            </a:solidFill>
            <a:prstDash val="solid"/>
            <a:miter/>
            <a:headEnd type="none" w="med" len="med"/>
            <a:tailEnd type="none" w="med" len="med"/>
          </a:ln>
        </p:spPr>
        <p:txBody>
          <a:bodyPr lIns="0" rIns="0"/>
          <a:p>
            <a:pPr algn="l">
              <a:lnSpc>
                <a:spcPct val="140000"/>
              </a:lnSpc>
            </a:pPr>
            <a:r>
              <a:rPr lang="zh-CN" sz="2200" b="1" spc="300" dirty="0">
                <a:uFillTx/>
                <a:latin typeface="微软雅黑" panose="020B0503020204020204" charset="-122"/>
                <a:ea typeface="微软雅黑" panose="020B0503020204020204" charset="-122"/>
              </a:rPr>
              <a:t>怠速空气执行元件故障</a:t>
            </a:r>
            <a:r>
              <a:rPr lang="zh-CN" sz="2200" spc="300" dirty="0">
                <a:uFillTx/>
                <a:latin typeface="微软雅黑" panose="020B0503020204020204" charset="-122"/>
                <a:ea typeface="微软雅黑" panose="020B0503020204020204" charset="-122"/>
              </a:rPr>
              <a:t>导致怠速空气控制不准确</a:t>
            </a:r>
            <a:endParaRPr lang="zh-CN" sz="2200" spc="300" dirty="0">
              <a:uFillTx/>
              <a:latin typeface="微软雅黑" panose="020B0503020204020204" charset="-122"/>
              <a:ea typeface="微软雅黑" panose="020B0503020204020204" charset="-122"/>
            </a:endParaRPr>
          </a:p>
        </p:txBody>
      </p:sp>
      <p:grpSp>
        <p:nvGrpSpPr>
          <p:cNvPr id="22" name="组合 21"/>
          <p:cNvGrpSpPr/>
          <p:nvPr/>
        </p:nvGrpSpPr>
        <p:grpSpPr>
          <a:xfrm>
            <a:off x="1993265" y="2407285"/>
            <a:ext cx="5164455" cy="2834005"/>
            <a:chOff x="3139" y="3791"/>
            <a:chExt cx="8133" cy="4463"/>
          </a:xfrm>
        </p:grpSpPr>
        <p:pic>
          <p:nvPicPr>
            <p:cNvPr id="5" name="图片 4"/>
            <p:cNvPicPr>
              <a:picLocks noChangeAspect="1"/>
            </p:cNvPicPr>
            <p:nvPr/>
          </p:nvPicPr>
          <p:blipFill>
            <a:blip r:embed="rId1" cstate="print"/>
            <a:srcRect l="11373" t="16357" r="12720" b="7670"/>
            <a:stretch>
              <a:fillRect/>
            </a:stretch>
          </p:blipFill>
          <p:spPr>
            <a:xfrm>
              <a:off x="3139" y="4089"/>
              <a:ext cx="3790" cy="3429"/>
            </a:xfrm>
            <a:prstGeom prst="rect">
              <a:avLst/>
            </a:prstGeom>
          </p:spPr>
        </p:pic>
        <p:pic>
          <p:nvPicPr>
            <p:cNvPr id="14" name="图片 13"/>
            <p:cNvPicPr>
              <a:picLocks noChangeAspect="1"/>
            </p:cNvPicPr>
            <p:nvPr/>
          </p:nvPicPr>
          <p:blipFill>
            <a:blip r:embed="rId2" cstate="print"/>
            <a:stretch>
              <a:fillRect/>
            </a:stretch>
          </p:blipFill>
          <p:spPr>
            <a:xfrm>
              <a:off x="7482" y="4720"/>
              <a:ext cx="3790" cy="2954"/>
            </a:xfrm>
            <a:prstGeom prst="rect">
              <a:avLst/>
            </a:prstGeom>
          </p:spPr>
        </p:pic>
        <p:cxnSp>
          <p:nvCxnSpPr>
            <p:cNvPr id="9" name="直接连接符 8"/>
            <p:cNvCxnSpPr/>
            <p:nvPr/>
          </p:nvCxnSpPr>
          <p:spPr>
            <a:xfrm flipH="1">
              <a:off x="4597" y="7059"/>
              <a:ext cx="602" cy="601"/>
            </a:xfrm>
            <a:prstGeom prst="line">
              <a:avLst/>
            </a:prstGeom>
          </p:spPr>
          <p:style>
            <a:lnRef idx="1">
              <a:schemeClr val="dk1"/>
            </a:lnRef>
            <a:fillRef idx="0">
              <a:schemeClr val="dk1"/>
            </a:fillRef>
            <a:effectRef idx="0">
              <a:schemeClr val="dk1"/>
            </a:effectRef>
            <a:fontRef idx="minor">
              <a:schemeClr val="tx1"/>
            </a:fontRef>
          </p:style>
        </p:cxnSp>
        <p:sp>
          <p:nvSpPr>
            <p:cNvPr id="10" name="文本框 9"/>
            <p:cNvSpPr txBox="1"/>
            <p:nvPr/>
          </p:nvSpPr>
          <p:spPr>
            <a:xfrm>
              <a:off x="3338" y="7674"/>
              <a:ext cx="2959" cy="580"/>
            </a:xfrm>
            <a:prstGeom prst="rect">
              <a:avLst/>
            </a:prstGeom>
            <a:noFill/>
          </p:spPr>
          <p:txBody>
            <a:bodyPr wrap="square" rtlCol="0">
              <a:spAutoFit/>
            </a:bodyPr>
            <a:p>
              <a:r>
                <a:rPr lang="zh-CN" altLang="en-US">
                  <a:latin typeface="微软雅黑" panose="020B0503020204020204" charset="-122"/>
                  <a:ea typeface="微软雅黑" panose="020B0503020204020204" charset="-122"/>
                </a:rPr>
                <a:t>怠速控制阀</a:t>
              </a:r>
              <a:endParaRPr lang="zh-CN" altLang="en-US">
                <a:latin typeface="微软雅黑" panose="020B0503020204020204" charset="-122"/>
                <a:ea typeface="微软雅黑" panose="020B0503020204020204" charset="-122"/>
              </a:endParaRPr>
            </a:p>
          </p:txBody>
        </p:sp>
        <p:cxnSp>
          <p:nvCxnSpPr>
            <p:cNvPr id="20" name="直接连接符 19"/>
            <p:cNvCxnSpPr/>
            <p:nvPr/>
          </p:nvCxnSpPr>
          <p:spPr>
            <a:xfrm>
              <a:off x="9240" y="4371"/>
              <a:ext cx="331" cy="563"/>
            </a:xfrm>
            <a:prstGeom prst="line">
              <a:avLst/>
            </a:prstGeom>
          </p:spPr>
          <p:style>
            <a:lnRef idx="1">
              <a:schemeClr val="dk1"/>
            </a:lnRef>
            <a:fillRef idx="0">
              <a:schemeClr val="dk1"/>
            </a:fillRef>
            <a:effectRef idx="0">
              <a:schemeClr val="dk1"/>
            </a:effectRef>
            <a:fontRef idx="minor">
              <a:schemeClr val="tx1"/>
            </a:fontRef>
          </p:style>
        </p:cxnSp>
        <p:sp>
          <p:nvSpPr>
            <p:cNvPr id="21" name="文本框 20"/>
            <p:cNvSpPr txBox="1"/>
            <p:nvPr/>
          </p:nvSpPr>
          <p:spPr>
            <a:xfrm>
              <a:off x="8793" y="3791"/>
              <a:ext cx="1168" cy="580"/>
            </a:xfrm>
            <a:prstGeom prst="rect">
              <a:avLst/>
            </a:prstGeom>
            <a:noFill/>
          </p:spPr>
          <p:txBody>
            <a:bodyPr wrap="square" rtlCol="0">
              <a:spAutoFit/>
            </a:bodyPr>
            <a:p>
              <a:r>
                <a:rPr lang="zh-CN" altLang="zh-CN">
                  <a:latin typeface="微软雅黑" panose="020B0503020204020204" charset="-122"/>
                  <a:ea typeface="微软雅黑" panose="020B0503020204020204" charset="-122"/>
                </a:rPr>
                <a:t>电机</a:t>
              </a:r>
              <a:endParaRPr lang="zh-CN" altLang="zh-CN">
                <a:latin typeface="微软雅黑" panose="020B0503020204020204" charset="-122"/>
                <a:ea typeface="微软雅黑" panose="020B0503020204020204"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80">
                                          <p:stCondLst>
                                            <p:cond delay="0"/>
                                          </p:stCondLst>
                                        </p:cTn>
                                        <p:tgtEl>
                                          <p:spTgt spid="7"/>
                                        </p:tgtEl>
                                      </p:cBhvr>
                                    </p:animEffect>
                                    <p:anim calcmode="lin" valueType="num">
                                      <p:cBhvr>
                                        <p:cTn id="8"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13" dur="26">
                                          <p:stCondLst>
                                            <p:cond delay="650"/>
                                          </p:stCondLst>
                                        </p:cTn>
                                        <p:tgtEl>
                                          <p:spTgt spid="7"/>
                                        </p:tgtEl>
                                      </p:cBhvr>
                                      <p:to x="100000" y="60000"/>
                                    </p:animScale>
                                    <p:animScale>
                                      <p:cBhvr>
                                        <p:cTn id="14" dur="166" decel="50000">
                                          <p:stCondLst>
                                            <p:cond delay="676"/>
                                          </p:stCondLst>
                                        </p:cTn>
                                        <p:tgtEl>
                                          <p:spTgt spid="7"/>
                                        </p:tgtEl>
                                      </p:cBhvr>
                                      <p:to x="100000" y="100000"/>
                                    </p:animScale>
                                    <p:animScale>
                                      <p:cBhvr>
                                        <p:cTn id="15" dur="26">
                                          <p:stCondLst>
                                            <p:cond delay="1312"/>
                                          </p:stCondLst>
                                        </p:cTn>
                                        <p:tgtEl>
                                          <p:spTgt spid="7"/>
                                        </p:tgtEl>
                                      </p:cBhvr>
                                      <p:to x="100000" y="80000"/>
                                    </p:animScale>
                                    <p:animScale>
                                      <p:cBhvr>
                                        <p:cTn id="16" dur="166" decel="50000">
                                          <p:stCondLst>
                                            <p:cond delay="1338"/>
                                          </p:stCondLst>
                                        </p:cTn>
                                        <p:tgtEl>
                                          <p:spTgt spid="7"/>
                                        </p:tgtEl>
                                      </p:cBhvr>
                                      <p:to x="100000" y="100000"/>
                                    </p:animScale>
                                    <p:animScale>
                                      <p:cBhvr>
                                        <p:cTn id="17" dur="26">
                                          <p:stCondLst>
                                            <p:cond delay="1642"/>
                                          </p:stCondLst>
                                        </p:cTn>
                                        <p:tgtEl>
                                          <p:spTgt spid="7"/>
                                        </p:tgtEl>
                                      </p:cBhvr>
                                      <p:to x="100000" y="90000"/>
                                    </p:animScale>
                                    <p:animScale>
                                      <p:cBhvr>
                                        <p:cTn id="18" dur="166" decel="50000">
                                          <p:stCondLst>
                                            <p:cond delay="1668"/>
                                          </p:stCondLst>
                                        </p:cTn>
                                        <p:tgtEl>
                                          <p:spTgt spid="7"/>
                                        </p:tgtEl>
                                      </p:cBhvr>
                                      <p:to x="100000" y="100000"/>
                                    </p:animScale>
                                    <p:animScale>
                                      <p:cBhvr>
                                        <p:cTn id="19" dur="26">
                                          <p:stCondLst>
                                            <p:cond delay="1808"/>
                                          </p:stCondLst>
                                        </p:cTn>
                                        <p:tgtEl>
                                          <p:spTgt spid="7"/>
                                        </p:tgtEl>
                                      </p:cBhvr>
                                      <p:to x="100000" y="95000"/>
                                    </p:animScale>
                                    <p:animScale>
                                      <p:cBhvr>
                                        <p:cTn id="20" dur="166" decel="50000">
                                          <p:stCondLst>
                                            <p:cond delay="1834"/>
                                          </p:stCondLst>
                                        </p:cTn>
                                        <p:tgtEl>
                                          <p:spTgt spid="7"/>
                                        </p:tgtEl>
                                      </p:cBhvr>
                                      <p:to x="100000" y="100000"/>
                                    </p:animScale>
                                  </p:childTnLst>
                                </p:cTn>
                              </p:par>
                            </p:childTnLst>
                          </p:cTn>
                        </p:par>
                        <p:par>
                          <p:cTn id="21" fill="hold">
                            <p:stCondLst>
                              <p:cond delay="2000"/>
                            </p:stCondLst>
                            <p:childTnLst>
                              <p:par>
                                <p:cTn id="22" presetID="22" presetClass="entr" presetSubtype="1"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up)">
                                      <p:cBhvr>
                                        <p:cTn id="24" dur="500"/>
                                        <p:tgtEl>
                                          <p:spTgt spid="8"/>
                                        </p:tgtEl>
                                      </p:cBhvr>
                                    </p:animEffect>
                                  </p:childTnLst>
                                </p:cTn>
                              </p:par>
                            </p:childTnLst>
                          </p:cTn>
                        </p:par>
                      </p:childTnLst>
                    </p:cTn>
                  </p:par>
                  <p:par>
                    <p:cTn id="25" fill="hold">
                      <p:stCondLst>
                        <p:cond delay="indefinite"/>
                      </p:stCondLst>
                      <p:childTnLst>
                        <p:par>
                          <p:cTn id="26" fill="hold">
                            <p:stCondLst>
                              <p:cond delay="0"/>
                            </p:stCondLst>
                            <p:childTnLst>
                              <p:par>
                                <p:cTn id="27" presetID="21" presetClass="entr" presetSubtype="1" fill="hold" nodeType="click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wheel(1)">
                                      <p:cBhvr>
                                        <p:cTn id="29" dur="2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25818" y="493713"/>
            <a:ext cx="7416800" cy="737235"/>
          </a:xfrm>
          <a:prstGeom prst="rect">
            <a:avLst/>
          </a:prstGeom>
          <a:noFill/>
          <a:ln w="9525">
            <a:noFill/>
          </a:ln>
        </p:spPr>
        <p:txBody>
          <a:bodyPr>
            <a:spAutoFit/>
          </a:bodyPr>
          <a:p>
            <a:pPr fontAlgn="auto">
              <a:lnSpc>
                <a:spcPct val="150000"/>
              </a:lnSpc>
            </a:pPr>
            <a:r>
              <a:rPr lang="zh-CN" altLang="zh-CN" sz="2800" b="1" dirty="0">
                <a:latin typeface="微软雅黑" panose="020B0503020204020204" charset="-122"/>
                <a:ea typeface="微软雅黑" panose="020B0503020204020204" charset="-122"/>
                <a:cs typeface="微软雅黑" panose="020B0503020204020204" charset="-122"/>
              </a:rPr>
              <a:t>故障检修</a:t>
            </a:r>
            <a:endParaRPr lang="zh-CN" altLang="zh-CN" sz="2800" b="1" dirty="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2992120" y="770890"/>
            <a:ext cx="3085465" cy="460375"/>
          </a:xfrm>
          <a:prstGeom prst="rect">
            <a:avLst/>
          </a:prstGeom>
          <a:noFill/>
          <a:ln w="9525">
            <a:noFill/>
          </a:ln>
        </p:spPr>
        <p:txBody>
          <a:bodyPr wrap="square">
            <a:spAutoFit/>
          </a:bodyPr>
          <a:p>
            <a:pPr indent="0"/>
            <a:r>
              <a:rPr lang="en-US" altLang="zh-CN" sz="2400">
                <a:latin typeface="微软雅黑" panose="020B0503020204020204" charset="-122"/>
                <a:ea typeface="微软雅黑" panose="020B0503020204020204" charset="-122"/>
              </a:rPr>
              <a:t>——</a:t>
            </a:r>
            <a:r>
              <a:rPr lang="zh-CN" altLang="en-US" sz="2400">
                <a:latin typeface="微软雅黑" panose="020B0503020204020204" charset="-122"/>
                <a:ea typeface="微软雅黑" panose="020B0503020204020204" charset="-122"/>
              </a:rPr>
              <a:t>逐步检修</a:t>
            </a:r>
            <a:endParaRPr lang="zh-CN" altLang="en-US" sz="2400">
              <a:latin typeface="微软雅黑" panose="020B0503020204020204" charset="-122"/>
              <a:ea typeface="微软雅黑" panose="020B0503020204020204" charset="-122"/>
            </a:endParaRPr>
          </a:p>
        </p:txBody>
      </p:sp>
      <p:sp>
        <p:nvSpPr>
          <p:cNvPr id="7" name="矩形 6"/>
          <p:cNvSpPr/>
          <p:nvPr/>
        </p:nvSpPr>
        <p:spPr>
          <a:xfrm>
            <a:off x="826135" y="1390650"/>
            <a:ext cx="3790950" cy="553085"/>
          </a:xfrm>
          <a:prstGeom prst="rect">
            <a:avLst/>
          </a:prstGeom>
          <a:noFill/>
          <a:ln w="9525">
            <a:noFill/>
          </a:ln>
        </p:spPr>
        <p:txBody>
          <a:bodyPr wrap="square">
            <a:spAutoFit/>
          </a:bodyPr>
          <a:p>
            <a:pPr fontAlgn="auto">
              <a:lnSpc>
                <a:spcPct val="150000"/>
              </a:lnSpc>
            </a:pPr>
            <a:r>
              <a:rPr lang="en-US" altLang="zh-CN" sz="2000" b="1" dirty="0">
                <a:latin typeface="微软雅黑" panose="020B0503020204020204" charset="-122"/>
                <a:ea typeface="微软雅黑" panose="020B0503020204020204" charset="-122"/>
                <a:sym typeface="+mn-ea"/>
              </a:rPr>
              <a:t>3. </a:t>
            </a:r>
            <a:r>
              <a:rPr lang="zh-CN" sz="2000" b="1" dirty="0">
                <a:latin typeface="微软雅黑" panose="020B0503020204020204" charset="-122"/>
                <a:ea typeface="微软雅黑" panose="020B0503020204020204" charset="-122"/>
                <a:sym typeface="+mn-ea"/>
              </a:rPr>
              <a:t>怠速空气执行元件故障</a:t>
            </a:r>
            <a:endParaRPr lang="zh-CN" sz="2000" b="1" dirty="0">
              <a:latin typeface="微软雅黑" panose="020B0503020204020204" charset="-122"/>
              <a:ea typeface="微软雅黑" panose="020B0503020204020204" charset="-122"/>
              <a:sym typeface="+mn-ea"/>
            </a:endParaRPr>
          </a:p>
        </p:txBody>
      </p:sp>
      <p:sp>
        <p:nvSpPr>
          <p:cNvPr id="8" name="圆角矩形标注 7"/>
          <p:cNvSpPr/>
          <p:nvPr/>
        </p:nvSpPr>
        <p:spPr>
          <a:xfrm>
            <a:off x="7997825" y="1786890"/>
            <a:ext cx="3241040" cy="3663315"/>
          </a:xfrm>
          <a:prstGeom prst="wedgeRoundRectCallout">
            <a:avLst>
              <a:gd name="adj1" fmla="val -70962"/>
              <a:gd name="adj2" fmla="val -11659"/>
              <a:gd name="adj3" fmla="val 16667"/>
            </a:avLst>
          </a:prstGeom>
          <a:noFill/>
          <a:ln w="28575" cap="flat" cmpd="sng">
            <a:solidFill>
              <a:srgbClr val="FF0000"/>
            </a:solidFill>
            <a:prstDash val="solid"/>
            <a:miter/>
            <a:headEnd type="none" w="med" len="med"/>
            <a:tailEnd type="none" w="med" len="med"/>
          </a:ln>
        </p:spPr>
        <p:txBody>
          <a:bodyPr lIns="0" rIns="0"/>
          <a:p>
            <a:pPr algn="l">
              <a:lnSpc>
                <a:spcPct val="150000"/>
              </a:lnSpc>
            </a:pPr>
            <a:r>
              <a:rPr lang="zh-CN" sz="2200" b="1" spc="300" dirty="0">
                <a:uFillTx/>
                <a:latin typeface="微软雅黑" panose="020B0503020204020204" charset="-122"/>
                <a:ea typeface="微软雅黑" panose="020B0503020204020204" charset="-122"/>
              </a:rPr>
              <a:t>常见故障</a:t>
            </a:r>
            <a:r>
              <a:rPr lang="zh-CN" sz="2200" spc="300" dirty="0">
                <a:uFillTx/>
                <a:latin typeface="微软雅黑" panose="020B0503020204020204" charset="-122"/>
                <a:ea typeface="微软雅黑" panose="020B0503020204020204" charset="-122"/>
              </a:rPr>
              <a:t>：</a:t>
            </a:r>
            <a:endParaRPr lang="zh-CN" sz="2200" spc="300" dirty="0">
              <a:uFillTx/>
              <a:latin typeface="微软雅黑" panose="020B0503020204020204" charset="-122"/>
              <a:ea typeface="微软雅黑" panose="020B0503020204020204" charset="-122"/>
            </a:endParaRPr>
          </a:p>
          <a:p>
            <a:pPr algn="l">
              <a:lnSpc>
                <a:spcPct val="180000"/>
              </a:lnSpc>
            </a:pPr>
            <a:r>
              <a:rPr lang="zh-CN" sz="2200" spc="300" dirty="0">
                <a:uFillTx/>
                <a:latin typeface="微软雅黑" panose="020B0503020204020204" charset="-122"/>
                <a:ea typeface="微软雅黑" panose="020B0503020204020204" charset="-122"/>
                <a:sym typeface="+mn-ea"/>
              </a:rPr>
              <a:t>●</a:t>
            </a:r>
            <a:r>
              <a:rPr lang="zh-CN" sz="2200" spc="300" dirty="0">
                <a:uFillTx/>
                <a:latin typeface="微软雅黑" panose="020B0503020204020204" charset="-122"/>
                <a:ea typeface="微软雅黑" panose="020B0503020204020204" charset="-122"/>
              </a:rPr>
              <a:t>节气门电机损坏或发卡；</a:t>
            </a:r>
            <a:endParaRPr lang="zh-CN" sz="2200" spc="300" dirty="0">
              <a:uFillTx/>
              <a:latin typeface="微软雅黑" panose="020B0503020204020204" charset="-122"/>
              <a:ea typeface="微软雅黑" panose="020B0503020204020204" charset="-122"/>
            </a:endParaRPr>
          </a:p>
          <a:p>
            <a:pPr algn="l">
              <a:lnSpc>
                <a:spcPct val="140000"/>
              </a:lnSpc>
            </a:pPr>
            <a:r>
              <a:rPr lang="zh-CN" sz="2200" spc="300" dirty="0">
                <a:uFillTx/>
                <a:latin typeface="微软雅黑" panose="020B0503020204020204" charset="-122"/>
                <a:ea typeface="微软雅黑" panose="020B0503020204020204" charset="-122"/>
                <a:sym typeface="+mn-ea"/>
              </a:rPr>
              <a:t>●</a:t>
            </a:r>
            <a:r>
              <a:rPr lang="zh-CN" sz="2200" spc="300" dirty="0">
                <a:uFillTx/>
                <a:latin typeface="微软雅黑" panose="020B0503020204020204" charset="-122"/>
                <a:ea typeface="微软雅黑" panose="020B0503020204020204" charset="-122"/>
              </a:rPr>
              <a:t>怠速步进电机、占空比电磁阀、旋转电磁阀损坏或发卡</a:t>
            </a:r>
            <a:endParaRPr lang="zh-CN" sz="2200" spc="300" dirty="0">
              <a:uFillTx/>
              <a:latin typeface="微软雅黑" panose="020B0503020204020204" charset="-122"/>
              <a:ea typeface="微软雅黑" panose="020B0503020204020204" charset="-122"/>
            </a:endParaRPr>
          </a:p>
        </p:txBody>
      </p:sp>
      <p:grpSp>
        <p:nvGrpSpPr>
          <p:cNvPr id="22" name="组合 21"/>
          <p:cNvGrpSpPr/>
          <p:nvPr/>
        </p:nvGrpSpPr>
        <p:grpSpPr>
          <a:xfrm>
            <a:off x="1993265" y="2407285"/>
            <a:ext cx="5164455" cy="2834005"/>
            <a:chOff x="3139" y="3791"/>
            <a:chExt cx="8133" cy="4463"/>
          </a:xfrm>
        </p:grpSpPr>
        <p:pic>
          <p:nvPicPr>
            <p:cNvPr id="5" name="图片 4"/>
            <p:cNvPicPr>
              <a:picLocks noChangeAspect="1"/>
            </p:cNvPicPr>
            <p:nvPr/>
          </p:nvPicPr>
          <p:blipFill>
            <a:blip r:embed="rId1" cstate="print"/>
            <a:srcRect l="11373" t="16357" r="12720" b="7670"/>
            <a:stretch>
              <a:fillRect/>
            </a:stretch>
          </p:blipFill>
          <p:spPr>
            <a:xfrm>
              <a:off x="3139" y="4089"/>
              <a:ext cx="3790" cy="3429"/>
            </a:xfrm>
            <a:prstGeom prst="rect">
              <a:avLst/>
            </a:prstGeom>
          </p:spPr>
        </p:pic>
        <p:pic>
          <p:nvPicPr>
            <p:cNvPr id="14" name="图片 13"/>
            <p:cNvPicPr>
              <a:picLocks noChangeAspect="1"/>
            </p:cNvPicPr>
            <p:nvPr/>
          </p:nvPicPr>
          <p:blipFill>
            <a:blip r:embed="rId2" cstate="print"/>
            <a:stretch>
              <a:fillRect/>
            </a:stretch>
          </p:blipFill>
          <p:spPr>
            <a:xfrm>
              <a:off x="7482" y="4720"/>
              <a:ext cx="3790" cy="2954"/>
            </a:xfrm>
            <a:prstGeom prst="rect">
              <a:avLst/>
            </a:prstGeom>
          </p:spPr>
        </p:pic>
        <p:cxnSp>
          <p:nvCxnSpPr>
            <p:cNvPr id="9" name="直接连接符 8"/>
            <p:cNvCxnSpPr/>
            <p:nvPr/>
          </p:nvCxnSpPr>
          <p:spPr>
            <a:xfrm flipH="1">
              <a:off x="4597" y="7059"/>
              <a:ext cx="602" cy="601"/>
            </a:xfrm>
            <a:prstGeom prst="line">
              <a:avLst/>
            </a:prstGeom>
          </p:spPr>
          <p:style>
            <a:lnRef idx="1">
              <a:schemeClr val="dk1"/>
            </a:lnRef>
            <a:fillRef idx="0">
              <a:schemeClr val="dk1"/>
            </a:fillRef>
            <a:effectRef idx="0">
              <a:schemeClr val="dk1"/>
            </a:effectRef>
            <a:fontRef idx="minor">
              <a:schemeClr val="tx1"/>
            </a:fontRef>
          </p:style>
        </p:cxnSp>
        <p:sp>
          <p:nvSpPr>
            <p:cNvPr id="10" name="文本框 9"/>
            <p:cNvSpPr txBox="1"/>
            <p:nvPr/>
          </p:nvSpPr>
          <p:spPr>
            <a:xfrm>
              <a:off x="3338" y="7674"/>
              <a:ext cx="2959" cy="580"/>
            </a:xfrm>
            <a:prstGeom prst="rect">
              <a:avLst/>
            </a:prstGeom>
            <a:noFill/>
          </p:spPr>
          <p:txBody>
            <a:bodyPr wrap="square" rtlCol="0">
              <a:spAutoFit/>
            </a:bodyPr>
            <a:p>
              <a:r>
                <a:rPr lang="zh-CN" altLang="en-US">
                  <a:latin typeface="微软雅黑" panose="020B0503020204020204" charset="-122"/>
                  <a:ea typeface="微软雅黑" panose="020B0503020204020204" charset="-122"/>
                </a:rPr>
                <a:t>怠速控制阀</a:t>
              </a:r>
              <a:endParaRPr lang="zh-CN" altLang="en-US">
                <a:latin typeface="微软雅黑" panose="020B0503020204020204" charset="-122"/>
                <a:ea typeface="微软雅黑" panose="020B0503020204020204" charset="-122"/>
              </a:endParaRPr>
            </a:p>
          </p:txBody>
        </p:sp>
        <p:cxnSp>
          <p:nvCxnSpPr>
            <p:cNvPr id="20" name="直接连接符 19"/>
            <p:cNvCxnSpPr/>
            <p:nvPr/>
          </p:nvCxnSpPr>
          <p:spPr>
            <a:xfrm>
              <a:off x="9240" y="4371"/>
              <a:ext cx="331" cy="563"/>
            </a:xfrm>
            <a:prstGeom prst="line">
              <a:avLst/>
            </a:prstGeom>
          </p:spPr>
          <p:style>
            <a:lnRef idx="1">
              <a:schemeClr val="dk1"/>
            </a:lnRef>
            <a:fillRef idx="0">
              <a:schemeClr val="dk1"/>
            </a:fillRef>
            <a:effectRef idx="0">
              <a:schemeClr val="dk1"/>
            </a:effectRef>
            <a:fontRef idx="minor">
              <a:schemeClr val="tx1"/>
            </a:fontRef>
          </p:style>
        </p:cxnSp>
        <p:sp>
          <p:nvSpPr>
            <p:cNvPr id="21" name="文本框 20"/>
            <p:cNvSpPr txBox="1"/>
            <p:nvPr/>
          </p:nvSpPr>
          <p:spPr>
            <a:xfrm>
              <a:off x="8793" y="3791"/>
              <a:ext cx="1168" cy="580"/>
            </a:xfrm>
            <a:prstGeom prst="rect">
              <a:avLst/>
            </a:prstGeom>
            <a:noFill/>
          </p:spPr>
          <p:txBody>
            <a:bodyPr wrap="square" rtlCol="0">
              <a:spAutoFit/>
            </a:bodyPr>
            <a:p>
              <a:r>
                <a:rPr lang="zh-CN" altLang="zh-CN">
                  <a:latin typeface="微软雅黑" panose="020B0503020204020204" charset="-122"/>
                  <a:ea typeface="微软雅黑" panose="020B0503020204020204" charset="-122"/>
                </a:rPr>
                <a:t>电机</a:t>
              </a:r>
              <a:endParaRPr lang="zh-CN" altLang="zh-CN">
                <a:latin typeface="微软雅黑" panose="020B0503020204020204" charset="-122"/>
                <a:ea typeface="微软雅黑" panose="020B0503020204020204"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25818" y="493713"/>
            <a:ext cx="7416800" cy="737235"/>
          </a:xfrm>
          <a:prstGeom prst="rect">
            <a:avLst/>
          </a:prstGeom>
          <a:noFill/>
          <a:ln w="9525">
            <a:noFill/>
          </a:ln>
        </p:spPr>
        <p:txBody>
          <a:bodyPr>
            <a:spAutoFit/>
          </a:bodyPr>
          <a:p>
            <a:pPr fontAlgn="auto">
              <a:lnSpc>
                <a:spcPct val="150000"/>
              </a:lnSpc>
            </a:pPr>
            <a:r>
              <a:rPr lang="zh-CN" altLang="zh-CN" sz="2800" b="1" dirty="0">
                <a:latin typeface="微软雅黑" panose="020B0503020204020204" charset="-122"/>
                <a:ea typeface="微软雅黑" panose="020B0503020204020204" charset="-122"/>
                <a:cs typeface="微软雅黑" panose="020B0503020204020204" charset="-122"/>
              </a:rPr>
              <a:t>故障检修</a:t>
            </a:r>
            <a:endParaRPr lang="zh-CN" altLang="zh-CN" sz="2800" b="1" dirty="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2992120" y="770890"/>
            <a:ext cx="3085465" cy="460375"/>
          </a:xfrm>
          <a:prstGeom prst="rect">
            <a:avLst/>
          </a:prstGeom>
          <a:noFill/>
          <a:ln w="9525">
            <a:noFill/>
          </a:ln>
        </p:spPr>
        <p:txBody>
          <a:bodyPr wrap="square">
            <a:spAutoFit/>
          </a:bodyPr>
          <a:p>
            <a:pPr indent="0"/>
            <a:r>
              <a:rPr lang="en-US" altLang="zh-CN" sz="2400">
                <a:latin typeface="微软雅黑" panose="020B0503020204020204" charset="-122"/>
                <a:ea typeface="微软雅黑" panose="020B0503020204020204" charset="-122"/>
              </a:rPr>
              <a:t>——</a:t>
            </a:r>
            <a:r>
              <a:rPr lang="zh-CN" altLang="en-US" sz="2400">
                <a:latin typeface="微软雅黑" panose="020B0503020204020204" charset="-122"/>
                <a:ea typeface="微软雅黑" panose="020B0503020204020204" charset="-122"/>
              </a:rPr>
              <a:t>逐步检修</a:t>
            </a:r>
            <a:endParaRPr lang="zh-CN" altLang="en-US" sz="2400">
              <a:latin typeface="微软雅黑" panose="020B0503020204020204" charset="-122"/>
              <a:ea typeface="微软雅黑" panose="020B0503020204020204" charset="-122"/>
            </a:endParaRPr>
          </a:p>
        </p:txBody>
      </p:sp>
      <p:sp>
        <p:nvSpPr>
          <p:cNvPr id="7" name="矩形 6"/>
          <p:cNvSpPr/>
          <p:nvPr/>
        </p:nvSpPr>
        <p:spPr>
          <a:xfrm>
            <a:off x="826135" y="1390650"/>
            <a:ext cx="3790950" cy="553085"/>
          </a:xfrm>
          <a:prstGeom prst="rect">
            <a:avLst/>
          </a:prstGeom>
          <a:noFill/>
          <a:ln w="9525">
            <a:noFill/>
          </a:ln>
        </p:spPr>
        <p:txBody>
          <a:bodyPr wrap="square">
            <a:spAutoFit/>
          </a:bodyPr>
          <a:p>
            <a:pPr fontAlgn="auto">
              <a:lnSpc>
                <a:spcPct val="150000"/>
              </a:lnSpc>
            </a:pPr>
            <a:r>
              <a:rPr lang="en-US" altLang="zh-CN" sz="2000" b="1" dirty="0">
                <a:latin typeface="微软雅黑" panose="020B0503020204020204" charset="-122"/>
                <a:ea typeface="微软雅黑" panose="020B0503020204020204" charset="-122"/>
                <a:sym typeface="+mn-ea"/>
              </a:rPr>
              <a:t>4. </a:t>
            </a:r>
            <a:r>
              <a:rPr lang="zh-CN" sz="2000" b="1" dirty="0">
                <a:latin typeface="微软雅黑" panose="020B0503020204020204" charset="-122"/>
                <a:ea typeface="微软雅黑" panose="020B0503020204020204" charset="-122"/>
                <a:sym typeface="+mn-ea"/>
              </a:rPr>
              <a:t>进气量失准</a:t>
            </a:r>
            <a:endParaRPr lang="zh-CN" sz="2000" b="1" dirty="0">
              <a:latin typeface="微软雅黑" panose="020B0503020204020204" charset="-122"/>
              <a:ea typeface="微软雅黑" panose="020B0503020204020204" charset="-122"/>
              <a:sym typeface="+mn-ea"/>
            </a:endParaRPr>
          </a:p>
        </p:txBody>
      </p:sp>
      <p:sp>
        <p:nvSpPr>
          <p:cNvPr id="8" name="圆角矩形标注 7"/>
          <p:cNvSpPr/>
          <p:nvPr/>
        </p:nvSpPr>
        <p:spPr>
          <a:xfrm>
            <a:off x="7567930" y="1943735"/>
            <a:ext cx="3670935" cy="3779520"/>
          </a:xfrm>
          <a:prstGeom prst="wedgeRoundRectCallout">
            <a:avLst>
              <a:gd name="adj1" fmla="val -64686"/>
              <a:gd name="adj2" fmla="val -16532"/>
              <a:gd name="adj3" fmla="val 16667"/>
            </a:avLst>
          </a:prstGeom>
          <a:noFill/>
          <a:ln w="28575" cap="flat" cmpd="sng">
            <a:solidFill>
              <a:srgbClr val="FF0000"/>
            </a:solidFill>
            <a:prstDash val="solid"/>
            <a:miter/>
            <a:headEnd type="none" w="med" len="med"/>
            <a:tailEnd type="none" w="med" len="med"/>
          </a:ln>
        </p:spPr>
        <p:txBody>
          <a:bodyPr lIns="0" rIns="0"/>
          <a:p>
            <a:pPr algn="l">
              <a:lnSpc>
                <a:spcPct val="160000"/>
              </a:lnSpc>
            </a:pPr>
            <a:r>
              <a:rPr lang="zh-CN" sz="2200" b="1" spc="300" dirty="0">
                <a:uFillTx/>
                <a:latin typeface="微软雅黑" panose="020B0503020204020204" charset="-122"/>
                <a:ea typeface="微软雅黑" panose="020B0503020204020204" charset="-122"/>
              </a:rPr>
              <a:t>控制单元接收错误信号而发出错误的指令</a:t>
            </a:r>
            <a:r>
              <a:rPr lang="zh-CN" sz="2200" spc="300" dirty="0">
                <a:uFillTx/>
                <a:latin typeface="微软雅黑" panose="020B0503020204020204" charset="-122"/>
                <a:ea typeface="微软雅黑" panose="020B0503020204020204" charset="-122"/>
              </a:rPr>
              <a:t>，引起发动机怠速进气量控制失准，使发动机燃烧不正常，属于怠速不稳的间接原因</a:t>
            </a:r>
            <a:endParaRPr lang="zh-CN" sz="2200" spc="300" dirty="0">
              <a:uFillTx/>
              <a:latin typeface="微软雅黑" panose="020B0503020204020204" charset="-122"/>
              <a:ea typeface="微软雅黑" panose="020B0503020204020204" charset="-122"/>
            </a:endParaRPr>
          </a:p>
        </p:txBody>
      </p:sp>
      <p:pic>
        <p:nvPicPr>
          <p:cNvPr id="9219" name="Picture 1" descr="1-15"/>
          <p:cNvPicPr>
            <a:picLocks noChangeAspect="1"/>
          </p:cNvPicPr>
          <p:nvPr/>
        </p:nvPicPr>
        <p:blipFill>
          <a:blip r:embed="rId1" cstate="print"/>
          <a:stretch>
            <a:fillRect/>
          </a:stretch>
        </p:blipFill>
        <p:spPr>
          <a:xfrm>
            <a:off x="1517015" y="2397125"/>
            <a:ext cx="5390515" cy="360299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80">
                                          <p:stCondLst>
                                            <p:cond delay="0"/>
                                          </p:stCondLst>
                                        </p:cTn>
                                        <p:tgtEl>
                                          <p:spTgt spid="7"/>
                                        </p:tgtEl>
                                      </p:cBhvr>
                                    </p:animEffect>
                                    <p:anim calcmode="lin" valueType="num">
                                      <p:cBhvr>
                                        <p:cTn id="8"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13" dur="26">
                                          <p:stCondLst>
                                            <p:cond delay="650"/>
                                          </p:stCondLst>
                                        </p:cTn>
                                        <p:tgtEl>
                                          <p:spTgt spid="7"/>
                                        </p:tgtEl>
                                      </p:cBhvr>
                                      <p:to x="100000" y="60000"/>
                                    </p:animScale>
                                    <p:animScale>
                                      <p:cBhvr>
                                        <p:cTn id="14" dur="166" decel="50000">
                                          <p:stCondLst>
                                            <p:cond delay="676"/>
                                          </p:stCondLst>
                                        </p:cTn>
                                        <p:tgtEl>
                                          <p:spTgt spid="7"/>
                                        </p:tgtEl>
                                      </p:cBhvr>
                                      <p:to x="100000" y="100000"/>
                                    </p:animScale>
                                    <p:animScale>
                                      <p:cBhvr>
                                        <p:cTn id="15" dur="26">
                                          <p:stCondLst>
                                            <p:cond delay="1312"/>
                                          </p:stCondLst>
                                        </p:cTn>
                                        <p:tgtEl>
                                          <p:spTgt spid="7"/>
                                        </p:tgtEl>
                                      </p:cBhvr>
                                      <p:to x="100000" y="80000"/>
                                    </p:animScale>
                                    <p:animScale>
                                      <p:cBhvr>
                                        <p:cTn id="16" dur="166" decel="50000">
                                          <p:stCondLst>
                                            <p:cond delay="1338"/>
                                          </p:stCondLst>
                                        </p:cTn>
                                        <p:tgtEl>
                                          <p:spTgt spid="7"/>
                                        </p:tgtEl>
                                      </p:cBhvr>
                                      <p:to x="100000" y="100000"/>
                                    </p:animScale>
                                    <p:animScale>
                                      <p:cBhvr>
                                        <p:cTn id="17" dur="26">
                                          <p:stCondLst>
                                            <p:cond delay="1642"/>
                                          </p:stCondLst>
                                        </p:cTn>
                                        <p:tgtEl>
                                          <p:spTgt spid="7"/>
                                        </p:tgtEl>
                                      </p:cBhvr>
                                      <p:to x="100000" y="90000"/>
                                    </p:animScale>
                                    <p:animScale>
                                      <p:cBhvr>
                                        <p:cTn id="18" dur="166" decel="50000">
                                          <p:stCondLst>
                                            <p:cond delay="1668"/>
                                          </p:stCondLst>
                                        </p:cTn>
                                        <p:tgtEl>
                                          <p:spTgt spid="7"/>
                                        </p:tgtEl>
                                      </p:cBhvr>
                                      <p:to x="100000" y="100000"/>
                                    </p:animScale>
                                    <p:animScale>
                                      <p:cBhvr>
                                        <p:cTn id="19" dur="26">
                                          <p:stCondLst>
                                            <p:cond delay="1808"/>
                                          </p:stCondLst>
                                        </p:cTn>
                                        <p:tgtEl>
                                          <p:spTgt spid="7"/>
                                        </p:tgtEl>
                                      </p:cBhvr>
                                      <p:to x="100000" y="95000"/>
                                    </p:animScale>
                                    <p:animScale>
                                      <p:cBhvr>
                                        <p:cTn id="20" dur="166" decel="50000">
                                          <p:stCondLst>
                                            <p:cond delay="1834"/>
                                          </p:stCondLst>
                                        </p:cTn>
                                        <p:tgtEl>
                                          <p:spTgt spid="7"/>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1" presetClass="entr" presetSubtype="1" fill="hold" nodeType="clickEffect">
                                  <p:stCondLst>
                                    <p:cond delay="0"/>
                                  </p:stCondLst>
                                  <p:childTnLst>
                                    <p:set>
                                      <p:cBhvr>
                                        <p:cTn id="24" dur="1" fill="hold">
                                          <p:stCondLst>
                                            <p:cond delay="0"/>
                                          </p:stCondLst>
                                        </p:cTn>
                                        <p:tgtEl>
                                          <p:spTgt spid="9219"/>
                                        </p:tgtEl>
                                        <p:attrNameLst>
                                          <p:attrName>style.visibility</p:attrName>
                                        </p:attrNameLst>
                                      </p:cBhvr>
                                      <p:to>
                                        <p:strVal val="visible"/>
                                      </p:to>
                                    </p:set>
                                    <p:animEffect transition="in" filter="wheel(1)">
                                      <p:cBhvr>
                                        <p:cTn id="25" dur="2000"/>
                                        <p:tgtEl>
                                          <p:spTgt spid="9219"/>
                                        </p:tgtEl>
                                      </p:cBhvr>
                                    </p:animEffect>
                                  </p:childTnLst>
                                </p:cTn>
                              </p:par>
                            </p:childTnLst>
                          </p:cTn>
                        </p:par>
                        <p:par>
                          <p:cTn id="26" fill="hold">
                            <p:stCondLst>
                              <p:cond delay="2000"/>
                            </p:stCondLst>
                            <p:childTnLst>
                              <p:par>
                                <p:cTn id="27" presetID="22" presetClass="entr" presetSubtype="1"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ipe(up)">
                                      <p:cBhvr>
                                        <p:cTn id="2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25818" y="493713"/>
            <a:ext cx="7416800" cy="737235"/>
          </a:xfrm>
          <a:prstGeom prst="rect">
            <a:avLst/>
          </a:prstGeom>
          <a:noFill/>
          <a:ln w="9525">
            <a:noFill/>
          </a:ln>
        </p:spPr>
        <p:txBody>
          <a:bodyPr>
            <a:spAutoFit/>
          </a:bodyPr>
          <a:p>
            <a:pPr fontAlgn="auto">
              <a:lnSpc>
                <a:spcPct val="150000"/>
              </a:lnSpc>
            </a:pPr>
            <a:r>
              <a:rPr lang="zh-CN" altLang="zh-CN" sz="2800" b="1" dirty="0">
                <a:latin typeface="微软雅黑" panose="020B0503020204020204" charset="-122"/>
                <a:ea typeface="微软雅黑" panose="020B0503020204020204" charset="-122"/>
                <a:cs typeface="微软雅黑" panose="020B0503020204020204" charset="-122"/>
              </a:rPr>
              <a:t>故障检修</a:t>
            </a:r>
            <a:endParaRPr lang="zh-CN" altLang="zh-CN" sz="2800" b="1" dirty="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2992120" y="770890"/>
            <a:ext cx="3085465" cy="460375"/>
          </a:xfrm>
          <a:prstGeom prst="rect">
            <a:avLst/>
          </a:prstGeom>
          <a:noFill/>
          <a:ln w="9525">
            <a:noFill/>
          </a:ln>
        </p:spPr>
        <p:txBody>
          <a:bodyPr wrap="square">
            <a:spAutoFit/>
          </a:bodyPr>
          <a:p>
            <a:pPr indent="0"/>
            <a:r>
              <a:rPr lang="en-US" altLang="zh-CN" sz="2400">
                <a:latin typeface="微软雅黑" panose="020B0503020204020204" charset="-122"/>
                <a:ea typeface="微软雅黑" panose="020B0503020204020204" charset="-122"/>
              </a:rPr>
              <a:t>——</a:t>
            </a:r>
            <a:r>
              <a:rPr lang="zh-CN" altLang="en-US" sz="2400">
                <a:latin typeface="微软雅黑" panose="020B0503020204020204" charset="-122"/>
                <a:ea typeface="微软雅黑" panose="020B0503020204020204" charset="-122"/>
              </a:rPr>
              <a:t>逐步检修</a:t>
            </a:r>
            <a:endParaRPr lang="zh-CN" altLang="en-US" sz="2400">
              <a:latin typeface="微软雅黑" panose="020B0503020204020204" charset="-122"/>
              <a:ea typeface="微软雅黑" panose="020B0503020204020204" charset="-122"/>
            </a:endParaRPr>
          </a:p>
        </p:txBody>
      </p:sp>
      <p:sp>
        <p:nvSpPr>
          <p:cNvPr id="7" name="矩形 6"/>
          <p:cNvSpPr/>
          <p:nvPr/>
        </p:nvSpPr>
        <p:spPr>
          <a:xfrm>
            <a:off x="826135" y="1390650"/>
            <a:ext cx="3790950" cy="553085"/>
          </a:xfrm>
          <a:prstGeom prst="rect">
            <a:avLst/>
          </a:prstGeom>
          <a:noFill/>
          <a:ln w="9525">
            <a:noFill/>
          </a:ln>
        </p:spPr>
        <p:txBody>
          <a:bodyPr wrap="square">
            <a:spAutoFit/>
          </a:bodyPr>
          <a:p>
            <a:pPr fontAlgn="auto">
              <a:lnSpc>
                <a:spcPct val="150000"/>
              </a:lnSpc>
            </a:pPr>
            <a:r>
              <a:rPr lang="en-US" altLang="zh-CN" sz="2000" b="1" dirty="0">
                <a:latin typeface="微软雅黑" panose="020B0503020204020204" charset="-122"/>
                <a:ea typeface="微软雅黑" panose="020B0503020204020204" charset="-122"/>
                <a:sym typeface="+mn-ea"/>
              </a:rPr>
              <a:t>4. </a:t>
            </a:r>
            <a:r>
              <a:rPr lang="zh-CN" sz="2000" b="1" dirty="0">
                <a:latin typeface="微软雅黑" panose="020B0503020204020204" charset="-122"/>
                <a:ea typeface="微软雅黑" panose="020B0503020204020204" charset="-122"/>
                <a:sym typeface="+mn-ea"/>
              </a:rPr>
              <a:t>进气量失准</a:t>
            </a:r>
            <a:endParaRPr lang="zh-CN" sz="2000" b="1" dirty="0">
              <a:latin typeface="微软雅黑" panose="020B0503020204020204" charset="-122"/>
              <a:ea typeface="微软雅黑" panose="020B0503020204020204" charset="-122"/>
              <a:sym typeface="+mn-ea"/>
            </a:endParaRPr>
          </a:p>
        </p:txBody>
      </p:sp>
      <p:sp>
        <p:nvSpPr>
          <p:cNvPr id="8" name="圆角矩形标注 7"/>
          <p:cNvSpPr/>
          <p:nvPr/>
        </p:nvSpPr>
        <p:spPr>
          <a:xfrm>
            <a:off x="7261860" y="1666875"/>
            <a:ext cx="4145280" cy="4179570"/>
          </a:xfrm>
          <a:prstGeom prst="wedgeRoundRectCallout">
            <a:avLst>
              <a:gd name="adj1" fmla="val -57792"/>
              <a:gd name="adj2" fmla="val -16139"/>
              <a:gd name="adj3" fmla="val 16667"/>
            </a:avLst>
          </a:prstGeom>
          <a:noFill/>
          <a:ln w="28575" cap="flat" cmpd="sng">
            <a:solidFill>
              <a:srgbClr val="FF0000"/>
            </a:solidFill>
            <a:prstDash val="solid"/>
            <a:miter/>
            <a:headEnd type="none" w="med" len="med"/>
            <a:tailEnd type="none" w="med" len="med"/>
          </a:ln>
        </p:spPr>
        <p:txBody>
          <a:bodyPr lIns="0" rIns="0"/>
          <a:p>
            <a:pPr algn="l">
              <a:lnSpc>
                <a:spcPct val="160000"/>
              </a:lnSpc>
            </a:pPr>
            <a:r>
              <a:rPr lang="zh-CN" sz="2200" b="1" spc="300" dirty="0">
                <a:uFillTx/>
                <a:latin typeface="微软雅黑" panose="020B0503020204020204" charset="-122"/>
                <a:ea typeface="微软雅黑" panose="020B0503020204020204" charset="-122"/>
              </a:rPr>
              <a:t>常见故障</a:t>
            </a:r>
            <a:r>
              <a:rPr lang="zh-CN" sz="2200" spc="300" dirty="0">
                <a:uFillTx/>
                <a:latin typeface="微软雅黑" panose="020B0503020204020204" charset="-122"/>
                <a:ea typeface="微软雅黑" panose="020B0503020204020204" charset="-122"/>
              </a:rPr>
              <a:t>：</a:t>
            </a:r>
            <a:endParaRPr lang="zh-CN" sz="2200" spc="300" dirty="0">
              <a:uFillTx/>
              <a:latin typeface="微软雅黑" panose="020B0503020204020204" charset="-122"/>
              <a:ea typeface="微软雅黑" panose="020B0503020204020204" charset="-122"/>
            </a:endParaRPr>
          </a:p>
          <a:p>
            <a:pPr algn="l">
              <a:lnSpc>
                <a:spcPct val="160000"/>
              </a:lnSpc>
            </a:pPr>
            <a:r>
              <a:rPr lang="zh-CN" sz="2200" spc="300" dirty="0">
                <a:uFillTx/>
                <a:latin typeface="微软雅黑" panose="020B0503020204020204" charset="-122"/>
                <a:ea typeface="微软雅黑" panose="020B0503020204020204" charset="-122"/>
                <a:sym typeface="+mn-ea"/>
              </a:rPr>
              <a:t>●</a:t>
            </a:r>
            <a:r>
              <a:rPr lang="zh-CN" sz="2200" spc="300" dirty="0">
                <a:uFillTx/>
                <a:latin typeface="微软雅黑" panose="020B0503020204020204" charset="-122"/>
                <a:ea typeface="微软雅黑" panose="020B0503020204020204" charset="-122"/>
              </a:rPr>
              <a:t>空气流量计或其线路故障；</a:t>
            </a:r>
            <a:endParaRPr lang="zh-CN" sz="2200" spc="300" dirty="0">
              <a:uFillTx/>
              <a:latin typeface="微软雅黑" panose="020B0503020204020204" charset="-122"/>
              <a:ea typeface="微软雅黑" panose="020B0503020204020204" charset="-122"/>
            </a:endParaRPr>
          </a:p>
          <a:p>
            <a:pPr algn="l">
              <a:lnSpc>
                <a:spcPct val="160000"/>
              </a:lnSpc>
            </a:pPr>
            <a:r>
              <a:rPr lang="zh-CN" sz="2200" spc="300" dirty="0">
                <a:uFillTx/>
                <a:latin typeface="微软雅黑" panose="020B0503020204020204" charset="-122"/>
                <a:ea typeface="微软雅黑" panose="020B0503020204020204" charset="-122"/>
                <a:sym typeface="+mn-ea"/>
              </a:rPr>
              <a:t>●</a:t>
            </a:r>
            <a:r>
              <a:rPr lang="zh-CN" sz="2200" spc="300" dirty="0">
                <a:uFillTx/>
                <a:latin typeface="微软雅黑" panose="020B0503020204020204" charset="-122"/>
                <a:ea typeface="微软雅黑" panose="020B0503020204020204" charset="-122"/>
              </a:rPr>
              <a:t>进气压力传感器或其线路故障；</a:t>
            </a:r>
            <a:endParaRPr lang="zh-CN" sz="2200" spc="300" dirty="0">
              <a:uFillTx/>
              <a:latin typeface="微软雅黑" panose="020B0503020204020204" charset="-122"/>
              <a:ea typeface="微软雅黑" panose="020B0503020204020204" charset="-122"/>
            </a:endParaRPr>
          </a:p>
          <a:p>
            <a:pPr algn="l">
              <a:lnSpc>
                <a:spcPct val="160000"/>
              </a:lnSpc>
            </a:pPr>
            <a:r>
              <a:rPr lang="zh-CN" sz="2200" spc="300" dirty="0">
                <a:uFillTx/>
                <a:latin typeface="微软雅黑" panose="020B0503020204020204" charset="-122"/>
                <a:ea typeface="微软雅黑" panose="020B0503020204020204" charset="-122"/>
                <a:sym typeface="+mn-ea"/>
              </a:rPr>
              <a:t>●</a:t>
            </a:r>
            <a:r>
              <a:rPr lang="zh-CN" sz="2200" spc="300" dirty="0">
                <a:uFillTx/>
                <a:latin typeface="微软雅黑" panose="020B0503020204020204" charset="-122"/>
                <a:ea typeface="微软雅黑" panose="020B0503020204020204" charset="-122"/>
              </a:rPr>
              <a:t>发动机控制单元插头因进水接触不良或电脑内部故障。</a:t>
            </a:r>
            <a:endParaRPr lang="zh-CN" sz="2200" spc="300" dirty="0">
              <a:uFillTx/>
              <a:latin typeface="微软雅黑" panose="020B0503020204020204" charset="-122"/>
              <a:ea typeface="微软雅黑" panose="020B0503020204020204" charset="-122"/>
            </a:endParaRPr>
          </a:p>
        </p:txBody>
      </p:sp>
      <p:pic>
        <p:nvPicPr>
          <p:cNvPr id="9219" name="Picture 1" descr="1-15"/>
          <p:cNvPicPr>
            <a:picLocks noChangeAspect="1"/>
          </p:cNvPicPr>
          <p:nvPr/>
        </p:nvPicPr>
        <p:blipFill>
          <a:blip r:embed="rId1" cstate="print"/>
          <a:stretch>
            <a:fillRect/>
          </a:stretch>
        </p:blipFill>
        <p:spPr>
          <a:xfrm>
            <a:off x="1517015" y="2397125"/>
            <a:ext cx="5390515" cy="360299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25818" y="493713"/>
            <a:ext cx="7416800" cy="737235"/>
          </a:xfrm>
          <a:prstGeom prst="rect">
            <a:avLst/>
          </a:prstGeom>
          <a:noFill/>
          <a:ln w="9525">
            <a:noFill/>
          </a:ln>
        </p:spPr>
        <p:txBody>
          <a:bodyPr>
            <a:spAutoFit/>
          </a:bodyPr>
          <a:p>
            <a:pPr fontAlgn="auto">
              <a:lnSpc>
                <a:spcPct val="150000"/>
              </a:lnSpc>
            </a:pPr>
            <a:r>
              <a:rPr lang="zh-CN" altLang="zh-CN" sz="2800" b="1" dirty="0">
                <a:latin typeface="微软雅黑" panose="020B0503020204020204" charset="-122"/>
                <a:ea typeface="微软雅黑" panose="020B0503020204020204" charset="-122"/>
                <a:cs typeface="微软雅黑" panose="020B0503020204020204" charset="-122"/>
              </a:rPr>
              <a:t>故障检修</a:t>
            </a:r>
            <a:endParaRPr lang="zh-CN" altLang="zh-CN" sz="2800" b="1" dirty="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2992120" y="770890"/>
            <a:ext cx="3085465" cy="460375"/>
          </a:xfrm>
          <a:prstGeom prst="rect">
            <a:avLst/>
          </a:prstGeom>
          <a:noFill/>
          <a:ln w="9525">
            <a:noFill/>
          </a:ln>
        </p:spPr>
        <p:txBody>
          <a:bodyPr wrap="square">
            <a:spAutoFit/>
          </a:bodyPr>
          <a:p>
            <a:pPr indent="0"/>
            <a:r>
              <a:rPr lang="en-US" altLang="zh-CN" sz="2400">
                <a:latin typeface="微软雅黑" panose="020B0503020204020204" charset="-122"/>
                <a:ea typeface="微软雅黑" panose="020B0503020204020204" charset="-122"/>
              </a:rPr>
              <a:t>——</a:t>
            </a:r>
            <a:r>
              <a:rPr lang="zh-CN" altLang="en-US" sz="2400">
                <a:latin typeface="微软雅黑" panose="020B0503020204020204" charset="-122"/>
                <a:ea typeface="微软雅黑" panose="020B0503020204020204" charset="-122"/>
              </a:rPr>
              <a:t>逐步检修</a:t>
            </a:r>
            <a:endParaRPr lang="zh-CN" altLang="en-US" sz="2400">
              <a:latin typeface="微软雅黑" panose="020B0503020204020204" charset="-122"/>
              <a:ea typeface="微软雅黑" panose="020B0503020204020204" charset="-122"/>
            </a:endParaRPr>
          </a:p>
        </p:txBody>
      </p:sp>
      <p:sp>
        <p:nvSpPr>
          <p:cNvPr id="7" name="矩形 6"/>
          <p:cNvSpPr/>
          <p:nvPr/>
        </p:nvSpPr>
        <p:spPr>
          <a:xfrm>
            <a:off x="826135" y="1390650"/>
            <a:ext cx="3790950" cy="553085"/>
          </a:xfrm>
          <a:prstGeom prst="rect">
            <a:avLst/>
          </a:prstGeom>
          <a:noFill/>
          <a:ln w="9525">
            <a:noFill/>
          </a:ln>
        </p:spPr>
        <p:txBody>
          <a:bodyPr wrap="square">
            <a:spAutoFit/>
          </a:bodyPr>
          <a:p>
            <a:pPr fontAlgn="auto">
              <a:lnSpc>
                <a:spcPct val="150000"/>
              </a:lnSpc>
            </a:pPr>
            <a:r>
              <a:rPr lang="en-US" altLang="zh-CN" sz="2000" b="1" dirty="0">
                <a:latin typeface="微软雅黑" panose="020B0503020204020204" charset="-122"/>
                <a:ea typeface="微软雅黑" panose="020B0503020204020204" charset="-122"/>
                <a:sym typeface="+mn-ea"/>
              </a:rPr>
              <a:t>5. </a:t>
            </a:r>
            <a:r>
              <a:rPr lang="zh-CN" sz="2000" b="1" dirty="0">
                <a:latin typeface="微软雅黑" panose="020B0503020204020204" charset="-122"/>
                <a:ea typeface="微软雅黑" panose="020B0503020204020204" charset="-122"/>
                <a:sym typeface="+mn-ea"/>
              </a:rPr>
              <a:t>怠速开关信号电路故障</a:t>
            </a:r>
            <a:endParaRPr lang="zh-CN" sz="2000" b="1" dirty="0">
              <a:latin typeface="微软雅黑" panose="020B0503020204020204" charset="-122"/>
              <a:ea typeface="微软雅黑" panose="020B0503020204020204" charset="-122"/>
              <a:sym typeface="+mn-ea"/>
            </a:endParaRPr>
          </a:p>
        </p:txBody>
      </p:sp>
      <p:sp>
        <p:nvSpPr>
          <p:cNvPr id="8" name="圆角矩形标注 7"/>
          <p:cNvSpPr/>
          <p:nvPr/>
        </p:nvSpPr>
        <p:spPr>
          <a:xfrm>
            <a:off x="6492875" y="1513840"/>
            <a:ext cx="4959985" cy="4639310"/>
          </a:xfrm>
          <a:prstGeom prst="wedgeRoundRectCallout">
            <a:avLst>
              <a:gd name="adj1" fmla="val -64686"/>
              <a:gd name="adj2" fmla="val -16532"/>
              <a:gd name="adj3" fmla="val 16667"/>
            </a:avLst>
          </a:prstGeom>
          <a:noFill/>
          <a:ln w="28575" cap="flat" cmpd="sng">
            <a:solidFill>
              <a:srgbClr val="FF0000"/>
            </a:solidFill>
            <a:prstDash val="solid"/>
            <a:miter/>
            <a:headEnd type="none" w="med" len="med"/>
            <a:tailEnd type="none" w="med" len="med"/>
          </a:ln>
        </p:spPr>
        <p:txBody>
          <a:bodyPr lIns="0" rIns="0"/>
          <a:p>
            <a:pPr algn="l">
              <a:lnSpc>
                <a:spcPct val="160000"/>
              </a:lnSpc>
            </a:pPr>
            <a:r>
              <a:rPr lang="zh-CN" sz="2200" spc="300" dirty="0">
                <a:uFillTx/>
                <a:latin typeface="微软雅黑" panose="020B0503020204020204" charset="-122"/>
                <a:ea typeface="微软雅黑" panose="020B0503020204020204" charset="-122"/>
              </a:rPr>
              <a:t>ECU是根据怠速开关信号电位的高低来判断发动机是否处于怠速工况的。因怠速触点间隙调整不当、接触不良、损坏及电路故障，</a:t>
            </a:r>
            <a:r>
              <a:rPr lang="zh-CN" sz="2200" b="1" spc="300" dirty="0">
                <a:uFillTx/>
                <a:latin typeface="微软雅黑" panose="020B0503020204020204" charset="-122"/>
                <a:ea typeface="微软雅黑" panose="020B0503020204020204" charset="-122"/>
              </a:rPr>
              <a:t>发动机ECU将无法正确判定怠速工况，从而造成怠速控制失误</a:t>
            </a:r>
            <a:r>
              <a:rPr lang="zh-CN" sz="2200" spc="300" dirty="0">
                <a:uFillTx/>
                <a:latin typeface="微软雅黑" panose="020B0503020204020204" charset="-122"/>
                <a:ea typeface="微软雅黑" panose="020B0503020204020204" charset="-122"/>
              </a:rPr>
              <a:t>，导致各种怠速不良现象。</a:t>
            </a:r>
            <a:endParaRPr lang="zh-CN" sz="2200" spc="300" dirty="0">
              <a:uFillTx/>
              <a:latin typeface="微软雅黑" panose="020B0503020204020204" charset="-122"/>
              <a:ea typeface="微软雅黑" panose="020B0503020204020204" charset="-122"/>
            </a:endParaRPr>
          </a:p>
        </p:txBody>
      </p:sp>
      <p:pic>
        <p:nvPicPr>
          <p:cNvPr id="2" name="图片 1" descr="未命名2"/>
          <p:cNvPicPr>
            <a:picLocks noChangeAspect="1"/>
          </p:cNvPicPr>
          <p:nvPr/>
        </p:nvPicPr>
        <p:blipFill>
          <a:blip r:embed="rId1" cstate="print"/>
          <a:stretch>
            <a:fillRect/>
          </a:stretch>
        </p:blipFill>
        <p:spPr>
          <a:xfrm>
            <a:off x="1294130" y="2318385"/>
            <a:ext cx="4001770" cy="355854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80">
                                          <p:stCondLst>
                                            <p:cond delay="0"/>
                                          </p:stCondLst>
                                        </p:cTn>
                                        <p:tgtEl>
                                          <p:spTgt spid="7"/>
                                        </p:tgtEl>
                                      </p:cBhvr>
                                    </p:animEffect>
                                    <p:anim calcmode="lin" valueType="num">
                                      <p:cBhvr>
                                        <p:cTn id="8"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13" dur="26">
                                          <p:stCondLst>
                                            <p:cond delay="650"/>
                                          </p:stCondLst>
                                        </p:cTn>
                                        <p:tgtEl>
                                          <p:spTgt spid="7"/>
                                        </p:tgtEl>
                                      </p:cBhvr>
                                      <p:to x="100000" y="60000"/>
                                    </p:animScale>
                                    <p:animScale>
                                      <p:cBhvr>
                                        <p:cTn id="14" dur="166" decel="50000">
                                          <p:stCondLst>
                                            <p:cond delay="676"/>
                                          </p:stCondLst>
                                        </p:cTn>
                                        <p:tgtEl>
                                          <p:spTgt spid="7"/>
                                        </p:tgtEl>
                                      </p:cBhvr>
                                      <p:to x="100000" y="100000"/>
                                    </p:animScale>
                                    <p:animScale>
                                      <p:cBhvr>
                                        <p:cTn id="15" dur="26">
                                          <p:stCondLst>
                                            <p:cond delay="1312"/>
                                          </p:stCondLst>
                                        </p:cTn>
                                        <p:tgtEl>
                                          <p:spTgt spid="7"/>
                                        </p:tgtEl>
                                      </p:cBhvr>
                                      <p:to x="100000" y="80000"/>
                                    </p:animScale>
                                    <p:animScale>
                                      <p:cBhvr>
                                        <p:cTn id="16" dur="166" decel="50000">
                                          <p:stCondLst>
                                            <p:cond delay="1338"/>
                                          </p:stCondLst>
                                        </p:cTn>
                                        <p:tgtEl>
                                          <p:spTgt spid="7"/>
                                        </p:tgtEl>
                                      </p:cBhvr>
                                      <p:to x="100000" y="100000"/>
                                    </p:animScale>
                                    <p:animScale>
                                      <p:cBhvr>
                                        <p:cTn id="17" dur="26">
                                          <p:stCondLst>
                                            <p:cond delay="1642"/>
                                          </p:stCondLst>
                                        </p:cTn>
                                        <p:tgtEl>
                                          <p:spTgt spid="7"/>
                                        </p:tgtEl>
                                      </p:cBhvr>
                                      <p:to x="100000" y="90000"/>
                                    </p:animScale>
                                    <p:animScale>
                                      <p:cBhvr>
                                        <p:cTn id="18" dur="166" decel="50000">
                                          <p:stCondLst>
                                            <p:cond delay="1668"/>
                                          </p:stCondLst>
                                        </p:cTn>
                                        <p:tgtEl>
                                          <p:spTgt spid="7"/>
                                        </p:tgtEl>
                                      </p:cBhvr>
                                      <p:to x="100000" y="100000"/>
                                    </p:animScale>
                                    <p:animScale>
                                      <p:cBhvr>
                                        <p:cTn id="19" dur="26">
                                          <p:stCondLst>
                                            <p:cond delay="1808"/>
                                          </p:stCondLst>
                                        </p:cTn>
                                        <p:tgtEl>
                                          <p:spTgt spid="7"/>
                                        </p:tgtEl>
                                      </p:cBhvr>
                                      <p:to x="100000" y="95000"/>
                                    </p:animScale>
                                    <p:animScale>
                                      <p:cBhvr>
                                        <p:cTn id="20" dur="166" decel="50000">
                                          <p:stCondLst>
                                            <p:cond delay="1834"/>
                                          </p:stCondLst>
                                        </p:cTn>
                                        <p:tgtEl>
                                          <p:spTgt spid="7"/>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1" presetClass="entr" presetSubtype="1"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heel(1)">
                                      <p:cBhvr>
                                        <p:cTn id="25" dur="2000"/>
                                        <p:tgtEl>
                                          <p:spTgt spid="2"/>
                                        </p:tgtEl>
                                      </p:cBhvr>
                                    </p:animEffect>
                                  </p:childTnLst>
                                </p:cTn>
                              </p:par>
                            </p:childTnLst>
                          </p:cTn>
                        </p:par>
                        <p:par>
                          <p:cTn id="26" fill="hold">
                            <p:stCondLst>
                              <p:cond delay="2000"/>
                            </p:stCondLst>
                            <p:childTnLst>
                              <p:par>
                                <p:cTn id="27" presetID="22" presetClass="entr" presetSubtype="1"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ipe(up)">
                                      <p:cBhvr>
                                        <p:cTn id="2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25818" y="493713"/>
            <a:ext cx="7416800" cy="737235"/>
          </a:xfrm>
          <a:prstGeom prst="rect">
            <a:avLst/>
          </a:prstGeom>
          <a:noFill/>
          <a:ln w="9525">
            <a:noFill/>
          </a:ln>
        </p:spPr>
        <p:txBody>
          <a:bodyPr>
            <a:spAutoFit/>
          </a:bodyPr>
          <a:p>
            <a:pPr fontAlgn="auto">
              <a:lnSpc>
                <a:spcPct val="150000"/>
              </a:lnSpc>
            </a:pPr>
            <a:r>
              <a:rPr lang="zh-CN" altLang="zh-CN" sz="2800" b="1" dirty="0">
                <a:latin typeface="微软雅黑" panose="020B0503020204020204" charset="-122"/>
                <a:ea typeface="微软雅黑" panose="020B0503020204020204" charset="-122"/>
                <a:cs typeface="微软雅黑" panose="020B0503020204020204" charset="-122"/>
              </a:rPr>
              <a:t>故障检修</a:t>
            </a:r>
            <a:endParaRPr lang="zh-CN" altLang="zh-CN" sz="2800" b="1" dirty="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2992120" y="770890"/>
            <a:ext cx="3085465" cy="460375"/>
          </a:xfrm>
          <a:prstGeom prst="rect">
            <a:avLst/>
          </a:prstGeom>
          <a:noFill/>
          <a:ln w="9525">
            <a:noFill/>
          </a:ln>
        </p:spPr>
        <p:txBody>
          <a:bodyPr wrap="square">
            <a:spAutoFit/>
          </a:bodyPr>
          <a:p>
            <a:pPr indent="0"/>
            <a:r>
              <a:rPr lang="en-US" altLang="zh-CN" sz="2400">
                <a:latin typeface="微软雅黑" panose="020B0503020204020204" charset="-122"/>
                <a:ea typeface="微软雅黑" panose="020B0503020204020204" charset="-122"/>
              </a:rPr>
              <a:t>——</a:t>
            </a:r>
            <a:r>
              <a:rPr lang="zh-CN" altLang="en-US" sz="2400">
                <a:latin typeface="微软雅黑" panose="020B0503020204020204" charset="-122"/>
                <a:ea typeface="微软雅黑" panose="020B0503020204020204" charset="-122"/>
              </a:rPr>
              <a:t>逐步检修</a:t>
            </a:r>
            <a:endParaRPr lang="zh-CN" altLang="en-US" sz="2400">
              <a:latin typeface="微软雅黑" panose="020B0503020204020204" charset="-122"/>
              <a:ea typeface="微软雅黑" panose="020B0503020204020204" charset="-122"/>
            </a:endParaRPr>
          </a:p>
        </p:txBody>
      </p:sp>
      <p:sp>
        <p:nvSpPr>
          <p:cNvPr id="7" name="矩形 6"/>
          <p:cNvSpPr/>
          <p:nvPr/>
        </p:nvSpPr>
        <p:spPr>
          <a:xfrm>
            <a:off x="826135" y="1390650"/>
            <a:ext cx="3790950" cy="553085"/>
          </a:xfrm>
          <a:prstGeom prst="rect">
            <a:avLst/>
          </a:prstGeom>
          <a:noFill/>
          <a:ln w="9525">
            <a:noFill/>
          </a:ln>
        </p:spPr>
        <p:txBody>
          <a:bodyPr wrap="square">
            <a:spAutoFit/>
          </a:bodyPr>
          <a:p>
            <a:pPr fontAlgn="auto">
              <a:lnSpc>
                <a:spcPct val="150000"/>
              </a:lnSpc>
            </a:pPr>
            <a:r>
              <a:rPr lang="en-US" altLang="zh-CN" sz="2000" b="1" dirty="0">
                <a:latin typeface="微软雅黑" panose="020B0503020204020204" charset="-122"/>
                <a:ea typeface="微软雅黑" panose="020B0503020204020204" charset="-122"/>
                <a:sym typeface="+mn-ea"/>
              </a:rPr>
              <a:t>6. </a:t>
            </a:r>
            <a:r>
              <a:rPr lang="zh-CN" sz="2000" b="1" dirty="0">
                <a:latin typeface="微软雅黑" panose="020B0503020204020204" charset="-122"/>
                <a:ea typeface="微软雅黑" panose="020B0503020204020204" charset="-122"/>
                <a:sym typeface="+mn-ea"/>
              </a:rPr>
              <a:t>怠速控制阀及其电路故障</a:t>
            </a:r>
            <a:endParaRPr lang="zh-CN" sz="2000" b="1" dirty="0">
              <a:latin typeface="微软雅黑" panose="020B0503020204020204" charset="-122"/>
              <a:ea typeface="微软雅黑" panose="020B0503020204020204" charset="-122"/>
              <a:sym typeface="+mn-ea"/>
            </a:endParaRPr>
          </a:p>
        </p:txBody>
      </p:sp>
      <p:sp>
        <p:nvSpPr>
          <p:cNvPr id="8" name="圆角矩形标注 7"/>
          <p:cNvSpPr/>
          <p:nvPr/>
        </p:nvSpPr>
        <p:spPr>
          <a:xfrm>
            <a:off x="6077585" y="1513840"/>
            <a:ext cx="5375275" cy="4639310"/>
          </a:xfrm>
          <a:prstGeom prst="wedgeRoundRectCallout">
            <a:avLst>
              <a:gd name="adj1" fmla="val -64686"/>
              <a:gd name="adj2" fmla="val -16532"/>
              <a:gd name="adj3" fmla="val 16667"/>
            </a:avLst>
          </a:prstGeom>
          <a:noFill/>
          <a:ln w="28575" cap="flat" cmpd="sng">
            <a:solidFill>
              <a:srgbClr val="FF0000"/>
            </a:solidFill>
            <a:prstDash val="solid"/>
            <a:miter/>
            <a:headEnd type="none" w="med" len="med"/>
            <a:tailEnd type="none" w="med" len="med"/>
          </a:ln>
        </p:spPr>
        <p:txBody>
          <a:bodyPr lIns="0" rIns="0"/>
          <a:p>
            <a:pPr algn="l">
              <a:lnSpc>
                <a:spcPct val="160000"/>
              </a:lnSpc>
            </a:pPr>
            <a:r>
              <a:rPr lang="zh-CN" sz="2200" spc="300" dirty="0">
                <a:uFillTx/>
                <a:latin typeface="微软雅黑" panose="020B0503020204020204" charset="-122"/>
                <a:ea typeface="微软雅黑" panose="020B0503020204020204" charset="-122"/>
              </a:rPr>
              <a:t>怠速控制阀用来控制怠速工况下绕过节气门进入进气歧管的旁通空气量，以控制怠速大小，发动机ECU根据水温传感器信号及空调、动力转向油泵等附属装置工作状态的开关信号，将发动机转速控制在所设定的目标转速稳定运转，控制过程采用反馈控制的形式。</a:t>
            </a:r>
            <a:endParaRPr lang="zh-CN" sz="2200" spc="300" dirty="0">
              <a:uFillTx/>
              <a:latin typeface="微软雅黑" panose="020B0503020204020204" charset="-122"/>
              <a:ea typeface="微软雅黑" panose="020B0503020204020204" charset="-122"/>
            </a:endParaRPr>
          </a:p>
        </p:txBody>
      </p:sp>
      <p:grpSp>
        <p:nvGrpSpPr>
          <p:cNvPr id="11" name="组合 10"/>
          <p:cNvGrpSpPr/>
          <p:nvPr/>
        </p:nvGrpSpPr>
        <p:grpSpPr>
          <a:xfrm>
            <a:off x="2210435" y="2580640"/>
            <a:ext cx="2406650" cy="2644775"/>
            <a:chOff x="3139" y="4089"/>
            <a:chExt cx="3790" cy="4165"/>
          </a:xfrm>
        </p:grpSpPr>
        <p:pic>
          <p:nvPicPr>
            <p:cNvPr id="5" name="图片 4"/>
            <p:cNvPicPr>
              <a:picLocks noChangeAspect="1"/>
            </p:cNvPicPr>
            <p:nvPr/>
          </p:nvPicPr>
          <p:blipFill>
            <a:blip r:embed="rId1" cstate="print"/>
            <a:srcRect l="11373" t="16357" r="12720" b="7670"/>
            <a:stretch>
              <a:fillRect/>
            </a:stretch>
          </p:blipFill>
          <p:spPr>
            <a:xfrm>
              <a:off x="3139" y="4089"/>
              <a:ext cx="3790" cy="3429"/>
            </a:xfrm>
            <a:prstGeom prst="rect">
              <a:avLst/>
            </a:prstGeom>
          </p:spPr>
        </p:pic>
        <p:cxnSp>
          <p:nvCxnSpPr>
            <p:cNvPr id="9" name="直接连接符 8"/>
            <p:cNvCxnSpPr/>
            <p:nvPr/>
          </p:nvCxnSpPr>
          <p:spPr>
            <a:xfrm flipH="1">
              <a:off x="4597" y="7059"/>
              <a:ext cx="602" cy="601"/>
            </a:xfrm>
            <a:prstGeom prst="line">
              <a:avLst/>
            </a:prstGeom>
          </p:spPr>
          <p:style>
            <a:lnRef idx="1">
              <a:schemeClr val="dk1"/>
            </a:lnRef>
            <a:fillRef idx="0">
              <a:schemeClr val="dk1"/>
            </a:fillRef>
            <a:effectRef idx="0">
              <a:schemeClr val="dk1"/>
            </a:effectRef>
            <a:fontRef idx="minor">
              <a:schemeClr val="tx1"/>
            </a:fontRef>
          </p:style>
        </p:cxnSp>
        <p:sp>
          <p:nvSpPr>
            <p:cNvPr id="10" name="文本框 9"/>
            <p:cNvSpPr txBox="1"/>
            <p:nvPr/>
          </p:nvSpPr>
          <p:spPr>
            <a:xfrm>
              <a:off x="3338" y="7674"/>
              <a:ext cx="2959" cy="580"/>
            </a:xfrm>
            <a:prstGeom prst="rect">
              <a:avLst/>
            </a:prstGeom>
            <a:noFill/>
          </p:spPr>
          <p:txBody>
            <a:bodyPr wrap="square" rtlCol="0">
              <a:spAutoFit/>
            </a:bodyPr>
            <a:p>
              <a:r>
                <a:rPr lang="zh-CN" altLang="en-US">
                  <a:latin typeface="微软雅黑" panose="020B0503020204020204" charset="-122"/>
                  <a:ea typeface="微软雅黑" panose="020B0503020204020204" charset="-122"/>
                </a:rPr>
                <a:t>怠速控制阀</a:t>
              </a:r>
              <a:endParaRPr lang="zh-CN" altLang="en-US">
                <a:latin typeface="微软雅黑" panose="020B0503020204020204" charset="-122"/>
                <a:ea typeface="微软雅黑" panose="020B0503020204020204"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80">
                                          <p:stCondLst>
                                            <p:cond delay="0"/>
                                          </p:stCondLst>
                                        </p:cTn>
                                        <p:tgtEl>
                                          <p:spTgt spid="7"/>
                                        </p:tgtEl>
                                      </p:cBhvr>
                                    </p:animEffect>
                                    <p:anim calcmode="lin" valueType="num">
                                      <p:cBhvr>
                                        <p:cTn id="8"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13" dur="26">
                                          <p:stCondLst>
                                            <p:cond delay="650"/>
                                          </p:stCondLst>
                                        </p:cTn>
                                        <p:tgtEl>
                                          <p:spTgt spid="7"/>
                                        </p:tgtEl>
                                      </p:cBhvr>
                                      <p:to x="100000" y="60000"/>
                                    </p:animScale>
                                    <p:animScale>
                                      <p:cBhvr>
                                        <p:cTn id="14" dur="166" decel="50000">
                                          <p:stCondLst>
                                            <p:cond delay="676"/>
                                          </p:stCondLst>
                                        </p:cTn>
                                        <p:tgtEl>
                                          <p:spTgt spid="7"/>
                                        </p:tgtEl>
                                      </p:cBhvr>
                                      <p:to x="100000" y="100000"/>
                                    </p:animScale>
                                    <p:animScale>
                                      <p:cBhvr>
                                        <p:cTn id="15" dur="26">
                                          <p:stCondLst>
                                            <p:cond delay="1312"/>
                                          </p:stCondLst>
                                        </p:cTn>
                                        <p:tgtEl>
                                          <p:spTgt spid="7"/>
                                        </p:tgtEl>
                                      </p:cBhvr>
                                      <p:to x="100000" y="80000"/>
                                    </p:animScale>
                                    <p:animScale>
                                      <p:cBhvr>
                                        <p:cTn id="16" dur="166" decel="50000">
                                          <p:stCondLst>
                                            <p:cond delay="1338"/>
                                          </p:stCondLst>
                                        </p:cTn>
                                        <p:tgtEl>
                                          <p:spTgt spid="7"/>
                                        </p:tgtEl>
                                      </p:cBhvr>
                                      <p:to x="100000" y="100000"/>
                                    </p:animScale>
                                    <p:animScale>
                                      <p:cBhvr>
                                        <p:cTn id="17" dur="26">
                                          <p:stCondLst>
                                            <p:cond delay="1642"/>
                                          </p:stCondLst>
                                        </p:cTn>
                                        <p:tgtEl>
                                          <p:spTgt spid="7"/>
                                        </p:tgtEl>
                                      </p:cBhvr>
                                      <p:to x="100000" y="90000"/>
                                    </p:animScale>
                                    <p:animScale>
                                      <p:cBhvr>
                                        <p:cTn id="18" dur="166" decel="50000">
                                          <p:stCondLst>
                                            <p:cond delay="1668"/>
                                          </p:stCondLst>
                                        </p:cTn>
                                        <p:tgtEl>
                                          <p:spTgt spid="7"/>
                                        </p:tgtEl>
                                      </p:cBhvr>
                                      <p:to x="100000" y="100000"/>
                                    </p:animScale>
                                    <p:animScale>
                                      <p:cBhvr>
                                        <p:cTn id="19" dur="26">
                                          <p:stCondLst>
                                            <p:cond delay="1808"/>
                                          </p:stCondLst>
                                        </p:cTn>
                                        <p:tgtEl>
                                          <p:spTgt spid="7"/>
                                        </p:tgtEl>
                                      </p:cBhvr>
                                      <p:to x="100000" y="95000"/>
                                    </p:animScale>
                                    <p:animScale>
                                      <p:cBhvr>
                                        <p:cTn id="20" dur="166" decel="50000">
                                          <p:stCondLst>
                                            <p:cond delay="1834"/>
                                          </p:stCondLst>
                                        </p:cTn>
                                        <p:tgtEl>
                                          <p:spTgt spid="7"/>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1" presetClass="entr" presetSubtype="1" fill="hold"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heel(1)">
                                      <p:cBhvr>
                                        <p:cTn id="25" dur="2000"/>
                                        <p:tgtEl>
                                          <p:spTgt spid="11"/>
                                        </p:tgtEl>
                                      </p:cBhvr>
                                    </p:animEffect>
                                  </p:childTnLst>
                                </p:cTn>
                              </p:par>
                            </p:childTnLst>
                          </p:cTn>
                        </p:par>
                        <p:par>
                          <p:cTn id="26" fill="hold">
                            <p:stCondLst>
                              <p:cond delay="2000"/>
                            </p:stCondLst>
                            <p:childTnLst>
                              <p:par>
                                <p:cTn id="27" presetID="22" presetClass="entr" presetSubtype="1"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ipe(up)">
                                      <p:cBhvr>
                                        <p:cTn id="2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25818" y="493713"/>
            <a:ext cx="7416800" cy="737235"/>
          </a:xfrm>
          <a:prstGeom prst="rect">
            <a:avLst/>
          </a:prstGeom>
          <a:noFill/>
          <a:ln w="9525">
            <a:noFill/>
          </a:ln>
        </p:spPr>
        <p:txBody>
          <a:bodyPr>
            <a:spAutoFit/>
          </a:bodyPr>
          <a:p>
            <a:pPr fontAlgn="auto">
              <a:lnSpc>
                <a:spcPct val="150000"/>
              </a:lnSpc>
            </a:pPr>
            <a:r>
              <a:rPr lang="zh-CN" altLang="zh-CN" sz="2800" b="1" dirty="0">
                <a:latin typeface="微软雅黑" panose="020B0503020204020204" charset="-122"/>
                <a:ea typeface="微软雅黑" panose="020B0503020204020204" charset="-122"/>
                <a:cs typeface="微软雅黑" panose="020B0503020204020204" charset="-122"/>
              </a:rPr>
              <a:t>故障检修</a:t>
            </a:r>
            <a:endParaRPr lang="zh-CN" altLang="zh-CN" sz="2800" b="1" dirty="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2992120" y="770890"/>
            <a:ext cx="3085465" cy="460375"/>
          </a:xfrm>
          <a:prstGeom prst="rect">
            <a:avLst/>
          </a:prstGeom>
          <a:noFill/>
          <a:ln w="9525">
            <a:noFill/>
          </a:ln>
        </p:spPr>
        <p:txBody>
          <a:bodyPr wrap="square">
            <a:spAutoFit/>
          </a:bodyPr>
          <a:p>
            <a:pPr indent="0"/>
            <a:r>
              <a:rPr lang="en-US" altLang="zh-CN" sz="2400">
                <a:latin typeface="微软雅黑" panose="020B0503020204020204" charset="-122"/>
                <a:ea typeface="微软雅黑" panose="020B0503020204020204" charset="-122"/>
              </a:rPr>
              <a:t>——</a:t>
            </a:r>
            <a:r>
              <a:rPr lang="zh-CN" altLang="en-US" sz="2400">
                <a:latin typeface="微软雅黑" panose="020B0503020204020204" charset="-122"/>
                <a:ea typeface="微软雅黑" panose="020B0503020204020204" charset="-122"/>
              </a:rPr>
              <a:t>逐步检修</a:t>
            </a:r>
            <a:endParaRPr lang="zh-CN" altLang="en-US" sz="2400">
              <a:latin typeface="微软雅黑" panose="020B0503020204020204" charset="-122"/>
              <a:ea typeface="微软雅黑" panose="020B0503020204020204" charset="-122"/>
            </a:endParaRPr>
          </a:p>
        </p:txBody>
      </p:sp>
      <p:sp>
        <p:nvSpPr>
          <p:cNvPr id="7" name="矩形 6"/>
          <p:cNvSpPr/>
          <p:nvPr/>
        </p:nvSpPr>
        <p:spPr>
          <a:xfrm>
            <a:off x="826135" y="1390650"/>
            <a:ext cx="3790950" cy="553085"/>
          </a:xfrm>
          <a:prstGeom prst="rect">
            <a:avLst/>
          </a:prstGeom>
          <a:noFill/>
          <a:ln w="9525">
            <a:noFill/>
          </a:ln>
        </p:spPr>
        <p:txBody>
          <a:bodyPr wrap="square">
            <a:spAutoFit/>
          </a:bodyPr>
          <a:p>
            <a:pPr fontAlgn="auto">
              <a:lnSpc>
                <a:spcPct val="150000"/>
              </a:lnSpc>
            </a:pPr>
            <a:r>
              <a:rPr lang="en-US" altLang="zh-CN" sz="2000" b="1" dirty="0">
                <a:latin typeface="微软雅黑" panose="020B0503020204020204" charset="-122"/>
                <a:ea typeface="微软雅黑" panose="020B0503020204020204" charset="-122"/>
                <a:sym typeface="+mn-ea"/>
              </a:rPr>
              <a:t>6. </a:t>
            </a:r>
            <a:r>
              <a:rPr lang="zh-CN" sz="2000" b="1" dirty="0">
                <a:latin typeface="微软雅黑" panose="020B0503020204020204" charset="-122"/>
                <a:ea typeface="微软雅黑" panose="020B0503020204020204" charset="-122"/>
                <a:sym typeface="+mn-ea"/>
              </a:rPr>
              <a:t>怠速控制阀及其电路故障</a:t>
            </a:r>
            <a:endParaRPr lang="zh-CN" sz="2000" b="1" dirty="0">
              <a:latin typeface="微软雅黑" panose="020B0503020204020204" charset="-122"/>
              <a:ea typeface="微软雅黑" panose="020B0503020204020204" charset="-122"/>
              <a:sym typeface="+mn-ea"/>
            </a:endParaRPr>
          </a:p>
        </p:txBody>
      </p:sp>
      <p:sp>
        <p:nvSpPr>
          <p:cNvPr id="8" name="圆角矩形标注 7"/>
          <p:cNvSpPr/>
          <p:nvPr/>
        </p:nvSpPr>
        <p:spPr>
          <a:xfrm>
            <a:off x="6077585" y="1513840"/>
            <a:ext cx="5375275" cy="4408805"/>
          </a:xfrm>
          <a:prstGeom prst="wedgeRoundRectCallout">
            <a:avLst>
              <a:gd name="adj1" fmla="val -64686"/>
              <a:gd name="adj2" fmla="val -16532"/>
              <a:gd name="adj3" fmla="val 16667"/>
            </a:avLst>
          </a:prstGeom>
          <a:noFill/>
          <a:ln w="28575" cap="flat" cmpd="sng">
            <a:solidFill>
              <a:srgbClr val="FF0000"/>
            </a:solidFill>
            <a:prstDash val="solid"/>
            <a:miter/>
            <a:headEnd type="none" w="med" len="med"/>
            <a:tailEnd type="none" w="med" len="med"/>
          </a:ln>
        </p:spPr>
        <p:txBody>
          <a:bodyPr lIns="0" rIns="0"/>
          <a:p>
            <a:pPr algn="l">
              <a:lnSpc>
                <a:spcPct val="160000"/>
              </a:lnSpc>
            </a:pPr>
            <a:r>
              <a:rPr lang="zh-CN" sz="2200" spc="300" dirty="0">
                <a:uFillTx/>
                <a:latin typeface="微软雅黑" panose="020B0503020204020204" charset="-122"/>
                <a:ea typeface="微软雅黑" panose="020B0503020204020204" charset="-122"/>
              </a:rPr>
              <a:t>ISC控制阀分步进电机型、旋转电磁阀型、占空比控制型、真空电磁阀型等，</a:t>
            </a:r>
            <a:r>
              <a:rPr lang="zh-CN" sz="2200" b="1" spc="300" dirty="0">
                <a:uFillTx/>
                <a:latin typeface="微软雅黑" panose="020B0503020204020204" charset="-122"/>
                <a:ea typeface="微软雅黑" panose="020B0503020204020204" charset="-122"/>
              </a:rPr>
              <a:t>当ISC阀因积炭堵塞、卡住，控制线路出现短路、断路和搭铁时</a:t>
            </a:r>
            <a:r>
              <a:rPr lang="zh-CN" sz="2200" spc="300" dirty="0">
                <a:uFillTx/>
                <a:latin typeface="微软雅黑" panose="020B0503020204020204" charset="-122"/>
                <a:ea typeface="微软雅黑" panose="020B0503020204020204" charset="-122"/>
              </a:rPr>
              <a:t>，发动机ECU无法正确控制ISC阀的开度，导致怠速不良，诊断时应加以重点检测。</a:t>
            </a:r>
            <a:endParaRPr lang="zh-CN" sz="2200" spc="300" dirty="0">
              <a:uFillTx/>
              <a:latin typeface="微软雅黑" panose="020B0503020204020204" charset="-122"/>
              <a:ea typeface="微软雅黑" panose="020B0503020204020204" charset="-122"/>
            </a:endParaRPr>
          </a:p>
        </p:txBody>
      </p:sp>
      <p:grpSp>
        <p:nvGrpSpPr>
          <p:cNvPr id="11" name="组合 10"/>
          <p:cNvGrpSpPr/>
          <p:nvPr/>
        </p:nvGrpSpPr>
        <p:grpSpPr>
          <a:xfrm>
            <a:off x="2210435" y="2580640"/>
            <a:ext cx="2406650" cy="2644775"/>
            <a:chOff x="3139" y="4089"/>
            <a:chExt cx="3790" cy="4165"/>
          </a:xfrm>
        </p:grpSpPr>
        <p:pic>
          <p:nvPicPr>
            <p:cNvPr id="5" name="图片 4"/>
            <p:cNvPicPr>
              <a:picLocks noChangeAspect="1"/>
            </p:cNvPicPr>
            <p:nvPr/>
          </p:nvPicPr>
          <p:blipFill>
            <a:blip r:embed="rId1" cstate="print"/>
            <a:srcRect l="11373" t="16357" r="12720" b="7670"/>
            <a:stretch>
              <a:fillRect/>
            </a:stretch>
          </p:blipFill>
          <p:spPr>
            <a:xfrm>
              <a:off x="3139" y="4089"/>
              <a:ext cx="3790" cy="3429"/>
            </a:xfrm>
            <a:prstGeom prst="rect">
              <a:avLst/>
            </a:prstGeom>
          </p:spPr>
        </p:pic>
        <p:cxnSp>
          <p:nvCxnSpPr>
            <p:cNvPr id="9" name="直接连接符 8"/>
            <p:cNvCxnSpPr/>
            <p:nvPr/>
          </p:nvCxnSpPr>
          <p:spPr>
            <a:xfrm flipH="1">
              <a:off x="4597" y="7059"/>
              <a:ext cx="602" cy="601"/>
            </a:xfrm>
            <a:prstGeom prst="line">
              <a:avLst/>
            </a:prstGeom>
          </p:spPr>
          <p:style>
            <a:lnRef idx="1">
              <a:schemeClr val="dk1"/>
            </a:lnRef>
            <a:fillRef idx="0">
              <a:schemeClr val="dk1"/>
            </a:fillRef>
            <a:effectRef idx="0">
              <a:schemeClr val="dk1"/>
            </a:effectRef>
            <a:fontRef idx="minor">
              <a:schemeClr val="tx1"/>
            </a:fontRef>
          </p:style>
        </p:cxnSp>
        <p:sp>
          <p:nvSpPr>
            <p:cNvPr id="10" name="文本框 9"/>
            <p:cNvSpPr txBox="1"/>
            <p:nvPr/>
          </p:nvSpPr>
          <p:spPr>
            <a:xfrm>
              <a:off x="3338" y="7674"/>
              <a:ext cx="2959" cy="580"/>
            </a:xfrm>
            <a:prstGeom prst="rect">
              <a:avLst/>
            </a:prstGeom>
            <a:noFill/>
          </p:spPr>
          <p:txBody>
            <a:bodyPr wrap="square" rtlCol="0">
              <a:spAutoFit/>
            </a:bodyPr>
            <a:p>
              <a:r>
                <a:rPr lang="zh-CN" altLang="en-US">
                  <a:latin typeface="微软雅黑" panose="020B0503020204020204" charset="-122"/>
                  <a:ea typeface="微软雅黑" panose="020B0503020204020204" charset="-122"/>
                </a:rPr>
                <a:t>怠速控制阀</a:t>
              </a:r>
              <a:endParaRPr lang="zh-CN" altLang="en-US">
                <a:latin typeface="微软雅黑" panose="020B0503020204020204" charset="-122"/>
                <a:ea typeface="微软雅黑" panose="020B0503020204020204"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25818" y="493713"/>
            <a:ext cx="7416800" cy="737235"/>
          </a:xfrm>
          <a:prstGeom prst="rect">
            <a:avLst/>
          </a:prstGeom>
          <a:noFill/>
          <a:ln w="9525">
            <a:noFill/>
          </a:ln>
        </p:spPr>
        <p:txBody>
          <a:bodyPr>
            <a:spAutoFit/>
          </a:bodyPr>
          <a:p>
            <a:pPr fontAlgn="auto">
              <a:lnSpc>
                <a:spcPct val="150000"/>
              </a:lnSpc>
            </a:pPr>
            <a:r>
              <a:rPr lang="zh-CN" altLang="zh-CN" sz="2800" b="1" dirty="0">
                <a:latin typeface="微软雅黑" panose="020B0503020204020204" charset="-122"/>
                <a:ea typeface="微软雅黑" panose="020B0503020204020204" charset="-122"/>
                <a:cs typeface="微软雅黑" panose="020B0503020204020204" charset="-122"/>
              </a:rPr>
              <a:t>故障检修</a:t>
            </a:r>
            <a:endParaRPr lang="zh-CN" altLang="zh-CN" sz="2800" b="1" dirty="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2992120" y="770890"/>
            <a:ext cx="3085465" cy="460375"/>
          </a:xfrm>
          <a:prstGeom prst="rect">
            <a:avLst/>
          </a:prstGeom>
          <a:noFill/>
          <a:ln w="9525">
            <a:noFill/>
          </a:ln>
        </p:spPr>
        <p:txBody>
          <a:bodyPr wrap="square">
            <a:spAutoFit/>
          </a:bodyPr>
          <a:p>
            <a:pPr indent="0"/>
            <a:r>
              <a:rPr lang="en-US" altLang="zh-CN" sz="2400">
                <a:latin typeface="微软雅黑" panose="020B0503020204020204" charset="-122"/>
                <a:ea typeface="微软雅黑" panose="020B0503020204020204" charset="-122"/>
              </a:rPr>
              <a:t>——</a:t>
            </a:r>
            <a:r>
              <a:rPr lang="zh-CN" altLang="en-US" sz="2400">
                <a:latin typeface="微软雅黑" panose="020B0503020204020204" charset="-122"/>
                <a:ea typeface="微软雅黑" panose="020B0503020204020204" charset="-122"/>
              </a:rPr>
              <a:t>逐步检修</a:t>
            </a:r>
            <a:endParaRPr lang="zh-CN" altLang="en-US" sz="2400">
              <a:latin typeface="微软雅黑" panose="020B0503020204020204" charset="-122"/>
              <a:ea typeface="微软雅黑" panose="020B0503020204020204" charset="-122"/>
            </a:endParaRPr>
          </a:p>
        </p:txBody>
      </p:sp>
      <p:sp>
        <p:nvSpPr>
          <p:cNvPr id="7" name="矩形 6"/>
          <p:cNvSpPr/>
          <p:nvPr/>
        </p:nvSpPr>
        <p:spPr>
          <a:xfrm>
            <a:off x="826135" y="1390650"/>
            <a:ext cx="3790950" cy="553085"/>
          </a:xfrm>
          <a:prstGeom prst="rect">
            <a:avLst/>
          </a:prstGeom>
          <a:noFill/>
          <a:ln w="9525">
            <a:noFill/>
          </a:ln>
        </p:spPr>
        <p:txBody>
          <a:bodyPr wrap="square">
            <a:spAutoFit/>
          </a:bodyPr>
          <a:p>
            <a:pPr fontAlgn="auto">
              <a:lnSpc>
                <a:spcPct val="150000"/>
              </a:lnSpc>
            </a:pPr>
            <a:r>
              <a:rPr lang="en-US" altLang="zh-CN" sz="2000" b="1" dirty="0">
                <a:latin typeface="微软雅黑" panose="020B0503020204020204" charset="-122"/>
                <a:ea typeface="微软雅黑" panose="020B0503020204020204" charset="-122"/>
                <a:sym typeface="+mn-ea"/>
              </a:rPr>
              <a:t>7. </a:t>
            </a:r>
            <a:r>
              <a:rPr lang="zh-CN" sz="2000" b="1" dirty="0">
                <a:latin typeface="微软雅黑" panose="020B0503020204020204" charset="-122"/>
                <a:ea typeface="微软雅黑" panose="020B0503020204020204" charset="-122"/>
                <a:sym typeface="+mn-ea"/>
              </a:rPr>
              <a:t>空气流量计及其电路故障</a:t>
            </a:r>
            <a:endParaRPr lang="zh-CN" sz="2000" b="1" dirty="0">
              <a:latin typeface="微软雅黑" panose="020B0503020204020204" charset="-122"/>
              <a:ea typeface="微软雅黑" panose="020B0503020204020204" charset="-122"/>
              <a:sym typeface="+mn-ea"/>
            </a:endParaRPr>
          </a:p>
        </p:txBody>
      </p:sp>
      <p:sp>
        <p:nvSpPr>
          <p:cNvPr id="8" name="圆角矩形标注 7"/>
          <p:cNvSpPr/>
          <p:nvPr/>
        </p:nvSpPr>
        <p:spPr>
          <a:xfrm>
            <a:off x="6077585" y="1513840"/>
            <a:ext cx="5375275" cy="4639310"/>
          </a:xfrm>
          <a:prstGeom prst="wedgeRoundRectCallout">
            <a:avLst>
              <a:gd name="adj1" fmla="val -64686"/>
              <a:gd name="adj2" fmla="val -16532"/>
              <a:gd name="adj3" fmla="val 16667"/>
            </a:avLst>
          </a:prstGeom>
          <a:noFill/>
          <a:ln w="28575" cap="flat" cmpd="sng">
            <a:solidFill>
              <a:srgbClr val="FF0000"/>
            </a:solidFill>
            <a:prstDash val="solid"/>
            <a:miter/>
            <a:headEnd type="none" w="med" len="med"/>
            <a:tailEnd type="none" w="med" len="med"/>
          </a:ln>
        </p:spPr>
        <p:txBody>
          <a:bodyPr lIns="0" rIns="0"/>
          <a:p>
            <a:pPr algn="l">
              <a:lnSpc>
                <a:spcPct val="160000"/>
              </a:lnSpc>
            </a:pPr>
            <a:r>
              <a:rPr lang="zh-CN" sz="2200" spc="300" dirty="0">
                <a:uFillTx/>
                <a:latin typeface="微软雅黑" panose="020B0503020204020204" charset="-122"/>
                <a:ea typeface="微软雅黑" panose="020B0503020204020204" charset="-122"/>
              </a:rPr>
              <a:t>空气流量计及其电路故障使ECU接收不到空气流量信号或收到的信号失真，造成喷油器喷油量失准，混合气过浓或过稀，导致转速过低、缺火或怠速运转不柔和。诊断时可用数字万用表检测怠速时空气流量信号输出端子及ECU相应输入端子电压，与标准值进行比较判断。</a:t>
            </a:r>
            <a:endParaRPr lang="zh-CN" sz="2200" spc="300" dirty="0">
              <a:uFillTx/>
              <a:latin typeface="微软雅黑" panose="020B0503020204020204" charset="-122"/>
              <a:ea typeface="微软雅黑" panose="020B0503020204020204" charset="-122"/>
            </a:endParaRPr>
          </a:p>
        </p:txBody>
      </p:sp>
      <p:pic>
        <p:nvPicPr>
          <p:cNvPr id="2" name="图片 1"/>
          <p:cNvPicPr>
            <a:picLocks noChangeAspect="1"/>
          </p:cNvPicPr>
          <p:nvPr/>
        </p:nvPicPr>
        <p:blipFill>
          <a:blip r:embed="rId1" cstate="print"/>
          <a:srcRect l="6524" t="19014" r="5549" b="5000"/>
          <a:stretch>
            <a:fillRect/>
          </a:stretch>
        </p:blipFill>
        <p:spPr>
          <a:xfrm>
            <a:off x="1751965" y="2524125"/>
            <a:ext cx="3018790" cy="261874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80">
                                          <p:stCondLst>
                                            <p:cond delay="0"/>
                                          </p:stCondLst>
                                        </p:cTn>
                                        <p:tgtEl>
                                          <p:spTgt spid="7"/>
                                        </p:tgtEl>
                                      </p:cBhvr>
                                    </p:animEffect>
                                    <p:anim calcmode="lin" valueType="num">
                                      <p:cBhvr>
                                        <p:cTn id="8"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13" dur="26">
                                          <p:stCondLst>
                                            <p:cond delay="650"/>
                                          </p:stCondLst>
                                        </p:cTn>
                                        <p:tgtEl>
                                          <p:spTgt spid="7"/>
                                        </p:tgtEl>
                                      </p:cBhvr>
                                      <p:to x="100000" y="60000"/>
                                    </p:animScale>
                                    <p:animScale>
                                      <p:cBhvr>
                                        <p:cTn id="14" dur="166" decel="50000">
                                          <p:stCondLst>
                                            <p:cond delay="676"/>
                                          </p:stCondLst>
                                        </p:cTn>
                                        <p:tgtEl>
                                          <p:spTgt spid="7"/>
                                        </p:tgtEl>
                                      </p:cBhvr>
                                      <p:to x="100000" y="100000"/>
                                    </p:animScale>
                                    <p:animScale>
                                      <p:cBhvr>
                                        <p:cTn id="15" dur="26">
                                          <p:stCondLst>
                                            <p:cond delay="1312"/>
                                          </p:stCondLst>
                                        </p:cTn>
                                        <p:tgtEl>
                                          <p:spTgt spid="7"/>
                                        </p:tgtEl>
                                      </p:cBhvr>
                                      <p:to x="100000" y="80000"/>
                                    </p:animScale>
                                    <p:animScale>
                                      <p:cBhvr>
                                        <p:cTn id="16" dur="166" decel="50000">
                                          <p:stCondLst>
                                            <p:cond delay="1338"/>
                                          </p:stCondLst>
                                        </p:cTn>
                                        <p:tgtEl>
                                          <p:spTgt spid="7"/>
                                        </p:tgtEl>
                                      </p:cBhvr>
                                      <p:to x="100000" y="100000"/>
                                    </p:animScale>
                                    <p:animScale>
                                      <p:cBhvr>
                                        <p:cTn id="17" dur="26">
                                          <p:stCondLst>
                                            <p:cond delay="1642"/>
                                          </p:stCondLst>
                                        </p:cTn>
                                        <p:tgtEl>
                                          <p:spTgt spid="7"/>
                                        </p:tgtEl>
                                      </p:cBhvr>
                                      <p:to x="100000" y="90000"/>
                                    </p:animScale>
                                    <p:animScale>
                                      <p:cBhvr>
                                        <p:cTn id="18" dur="166" decel="50000">
                                          <p:stCondLst>
                                            <p:cond delay="1668"/>
                                          </p:stCondLst>
                                        </p:cTn>
                                        <p:tgtEl>
                                          <p:spTgt spid="7"/>
                                        </p:tgtEl>
                                      </p:cBhvr>
                                      <p:to x="100000" y="100000"/>
                                    </p:animScale>
                                    <p:animScale>
                                      <p:cBhvr>
                                        <p:cTn id="19" dur="26">
                                          <p:stCondLst>
                                            <p:cond delay="1808"/>
                                          </p:stCondLst>
                                        </p:cTn>
                                        <p:tgtEl>
                                          <p:spTgt spid="7"/>
                                        </p:tgtEl>
                                      </p:cBhvr>
                                      <p:to x="100000" y="95000"/>
                                    </p:animScale>
                                    <p:animScale>
                                      <p:cBhvr>
                                        <p:cTn id="20" dur="166" decel="50000">
                                          <p:stCondLst>
                                            <p:cond delay="1834"/>
                                          </p:stCondLst>
                                        </p:cTn>
                                        <p:tgtEl>
                                          <p:spTgt spid="7"/>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1" presetClass="entr" presetSubtype="1" fill="hold" nodeType="clickEffect">
                                  <p:stCondLst>
                                    <p:cond delay="0"/>
                                  </p:stCondLst>
                                  <p:childTnLst>
                                    <p:set>
                                      <p:cBhvr>
                                        <p:cTn id="24" dur="1000" fill="hold">
                                          <p:stCondLst>
                                            <p:cond delay="0"/>
                                          </p:stCondLst>
                                        </p:cTn>
                                        <p:tgtEl>
                                          <p:spTgt spid="2"/>
                                        </p:tgtEl>
                                        <p:attrNameLst>
                                          <p:attrName>style.visibility</p:attrName>
                                        </p:attrNameLst>
                                      </p:cBhvr>
                                      <p:to>
                                        <p:strVal val="visible"/>
                                      </p:to>
                                    </p:set>
                                    <p:animEffect transition="in" filter="wheel(1)">
                                      <p:cBhvr>
                                        <p:cTn id="25" dur="1000"/>
                                        <p:tgtEl>
                                          <p:spTgt spid="2"/>
                                        </p:tgtEl>
                                      </p:cBhvr>
                                    </p:animEffect>
                                  </p:childTnLst>
                                </p:cTn>
                              </p:par>
                            </p:childTnLst>
                          </p:cTn>
                        </p:par>
                        <p:par>
                          <p:cTn id="26" fill="hold">
                            <p:stCondLst>
                              <p:cond delay="1000"/>
                            </p:stCondLst>
                            <p:childTnLst>
                              <p:par>
                                <p:cTn id="27" presetID="22" presetClass="entr" presetSubtype="1"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ipe(up)">
                                      <p:cBhvr>
                                        <p:cTn id="2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rcRect b="12690"/>
          <a:stretch>
            <a:fillRect/>
          </a:stretch>
        </p:blipFill>
        <p:spPr>
          <a:xfrm>
            <a:off x="814070" y="1000125"/>
            <a:ext cx="10563860" cy="4967605"/>
          </a:xfrm>
          <a:prstGeom prst="rect">
            <a:avLst/>
          </a:prstGeom>
        </p:spPr>
      </p:pic>
      <p:sp>
        <p:nvSpPr>
          <p:cNvPr id="12" name="矩形 11"/>
          <p:cNvSpPr/>
          <p:nvPr/>
        </p:nvSpPr>
        <p:spPr>
          <a:xfrm>
            <a:off x="813753" y="496253"/>
            <a:ext cx="7416800" cy="737235"/>
          </a:xfrm>
          <a:prstGeom prst="rect">
            <a:avLst/>
          </a:prstGeom>
          <a:noFill/>
          <a:ln w="9525">
            <a:noFill/>
          </a:ln>
        </p:spPr>
        <p:txBody>
          <a:bodyPr>
            <a:spAutoFit/>
          </a:bodyPr>
          <a:p>
            <a:pPr fontAlgn="auto">
              <a:lnSpc>
                <a:spcPct val="150000"/>
              </a:lnSpc>
            </a:pPr>
            <a:r>
              <a:rPr lang="zh-CN" altLang="zh-CN" sz="2800" b="1" dirty="0">
                <a:latin typeface="微软雅黑" panose="020B0503020204020204" charset="-122"/>
                <a:ea typeface="微软雅黑" panose="020B0503020204020204" charset="-122"/>
                <a:cs typeface="微软雅黑" panose="020B0503020204020204" charset="-122"/>
              </a:rPr>
              <a:t>小结</a:t>
            </a:r>
            <a:endParaRPr lang="zh-CN" altLang="zh-CN" sz="2800" b="1" dirty="0">
              <a:latin typeface="微软雅黑" panose="020B0503020204020204" charset="-122"/>
              <a:ea typeface="微软雅黑" panose="020B0503020204020204" charset="-122"/>
              <a:cs typeface="微软雅黑" panose="020B0503020204020204" charset="-122"/>
            </a:endParaRPr>
          </a:p>
        </p:txBody>
      </p:sp>
      <p:grpSp>
        <p:nvGrpSpPr>
          <p:cNvPr id="5" name="组合 4"/>
          <p:cNvGrpSpPr/>
          <p:nvPr/>
        </p:nvGrpSpPr>
        <p:grpSpPr>
          <a:xfrm>
            <a:off x="9608185" y="1085215"/>
            <a:ext cx="1430020" cy="1545590"/>
            <a:chOff x="15131" y="1709"/>
            <a:chExt cx="2252" cy="2434"/>
          </a:xfrm>
        </p:grpSpPr>
        <p:sp>
          <p:nvSpPr>
            <p:cNvPr id="6" name="云形标注 5"/>
            <p:cNvSpPr/>
            <p:nvPr/>
          </p:nvSpPr>
          <p:spPr>
            <a:xfrm>
              <a:off x="15131" y="1709"/>
              <a:ext cx="2253" cy="2434"/>
            </a:xfrm>
            <a:prstGeom prst="cloudCallout">
              <a:avLst>
                <a:gd name="adj1" fmla="val 46791"/>
                <a:gd name="adj2" fmla="val 100000"/>
              </a:avLst>
            </a:prstGeom>
            <a:solidFill>
              <a:schemeClr val="bg1"/>
            </a:solidFill>
            <a:ln w="2540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3" name="文本框 12"/>
            <p:cNvSpPr txBox="1"/>
            <p:nvPr/>
          </p:nvSpPr>
          <p:spPr>
            <a:xfrm>
              <a:off x="15314" y="2612"/>
              <a:ext cx="1888" cy="628"/>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a:latin typeface="微软雅黑" panose="020B0503020204020204" charset="-122"/>
                  <a:ea typeface="微软雅黑" panose="020B0503020204020204" charset="-122"/>
                </a:rPr>
                <a:t>原因分析</a:t>
              </a:r>
              <a:endParaRPr lang="zh-CN" altLang="en-US" sz="2000" b="1">
                <a:latin typeface="微软雅黑" panose="020B0503020204020204" charset="-122"/>
                <a:ea typeface="微软雅黑" panose="020B0503020204020204" charset="-122"/>
              </a:endParaRPr>
            </a:p>
          </p:txBody>
        </p:sp>
      </p:grpSp>
      <p:cxnSp>
        <p:nvCxnSpPr>
          <p:cNvPr id="15" name="直接箭头连接符 14"/>
          <p:cNvCxnSpPr/>
          <p:nvPr/>
        </p:nvCxnSpPr>
        <p:spPr>
          <a:xfrm rot="10800000" flipH="1" flipV="1">
            <a:off x="8417243" y="2730183"/>
            <a:ext cx="871220" cy="876935"/>
          </a:xfrm>
          <a:prstGeom prst="straightConnector1">
            <a:avLst/>
          </a:prstGeom>
          <a:ln w="50800" cmpd="sng">
            <a:solidFill>
              <a:srgbClr val="92D050"/>
            </a:solidFill>
            <a:prstDash val="solid"/>
            <a:tailEnd type="arrow" w="med" len="med"/>
          </a:ln>
        </p:spPr>
        <p:style>
          <a:lnRef idx="3">
            <a:schemeClr val="accent1"/>
          </a:lnRef>
          <a:fillRef idx="0">
            <a:schemeClr val="accent1"/>
          </a:fillRef>
          <a:effectRef idx="2">
            <a:schemeClr val="accent1"/>
          </a:effectRef>
          <a:fontRef idx="minor">
            <a:schemeClr val="tx1"/>
          </a:fontRef>
        </p:style>
      </p:cxnSp>
      <p:sp>
        <p:nvSpPr>
          <p:cNvPr id="16" name="文本框 15"/>
          <p:cNvSpPr txBox="1"/>
          <p:nvPr/>
        </p:nvSpPr>
        <p:spPr>
          <a:xfrm>
            <a:off x="7513003" y="1784668"/>
            <a:ext cx="1916430" cy="82994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400" b="1">
                <a:latin typeface="微软雅黑" panose="020B0503020204020204" charset="-122"/>
                <a:ea typeface="微软雅黑" panose="020B0503020204020204" charset="-122"/>
              </a:rPr>
              <a:t>进气歧管或各种阀泄漏</a:t>
            </a:r>
            <a:endParaRPr lang="zh-CN" altLang="en-US" sz="2400" b="1">
              <a:latin typeface="微软雅黑" panose="020B0503020204020204" charset="-122"/>
              <a:ea typeface="微软雅黑" panose="020B0503020204020204" charset="-122"/>
            </a:endParaRPr>
          </a:p>
        </p:txBody>
      </p:sp>
      <p:sp>
        <p:nvSpPr>
          <p:cNvPr id="18" name="文本框 17"/>
          <p:cNvSpPr txBox="1"/>
          <p:nvPr/>
        </p:nvSpPr>
        <p:spPr>
          <a:xfrm>
            <a:off x="5282248" y="1800543"/>
            <a:ext cx="2068830" cy="82994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400" b="1">
                <a:latin typeface="微软雅黑" panose="020B0503020204020204" charset="-122"/>
                <a:ea typeface="微软雅黑" panose="020B0503020204020204" charset="-122"/>
              </a:rPr>
              <a:t>节气门或进气道积碳过多</a:t>
            </a:r>
            <a:endParaRPr lang="zh-CN" altLang="en-US" sz="2400" b="1">
              <a:latin typeface="微软雅黑" panose="020B0503020204020204" charset="-122"/>
              <a:ea typeface="微软雅黑" panose="020B0503020204020204" charset="-122"/>
            </a:endParaRPr>
          </a:p>
        </p:txBody>
      </p:sp>
      <p:sp>
        <p:nvSpPr>
          <p:cNvPr id="19" name="文本框 18"/>
          <p:cNvSpPr txBox="1"/>
          <p:nvPr/>
        </p:nvSpPr>
        <p:spPr>
          <a:xfrm>
            <a:off x="3476308" y="1800543"/>
            <a:ext cx="1644015" cy="82994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400" b="1">
                <a:latin typeface="微软雅黑" panose="020B0503020204020204" charset="-122"/>
                <a:ea typeface="微软雅黑" panose="020B0503020204020204" charset="-122"/>
              </a:rPr>
              <a:t>怠速空气元件故障</a:t>
            </a:r>
            <a:endParaRPr lang="zh-CN" altLang="en-US" sz="2400" b="1">
              <a:latin typeface="微软雅黑" panose="020B0503020204020204" charset="-122"/>
              <a:ea typeface="微软雅黑" panose="020B0503020204020204" charset="-122"/>
            </a:endParaRPr>
          </a:p>
        </p:txBody>
      </p:sp>
      <p:cxnSp>
        <p:nvCxnSpPr>
          <p:cNvPr id="22" name="直接箭头连接符 21"/>
          <p:cNvCxnSpPr/>
          <p:nvPr/>
        </p:nvCxnSpPr>
        <p:spPr>
          <a:xfrm rot="10800000" flipH="1">
            <a:off x="7513003" y="3725228"/>
            <a:ext cx="798195" cy="1180465"/>
          </a:xfrm>
          <a:prstGeom prst="straightConnector1">
            <a:avLst/>
          </a:prstGeom>
          <a:ln w="50800" cmpd="sng">
            <a:solidFill>
              <a:srgbClr val="92D050"/>
            </a:solidFill>
            <a:prstDash val="solid"/>
            <a:tailEnd type="arrow" w="med" len="med"/>
          </a:ln>
        </p:spPr>
        <p:style>
          <a:lnRef idx="3">
            <a:schemeClr val="accent1"/>
          </a:lnRef>
          <a:fillRef idx="0">
            <a:schemeClr val="accent1"/>
          </a:fillRef>
          <a:effectRef idx="2">
            <a:schemeClr val="accent1"/>
          </a:effectRef>
          <a:fontRef idx="minor">
            <a:schemeClr val="tx1"/>
          </a:fontRef>
        </p:style>
      </p:cxnSp>
      <p:sp>
        <p:nvSpPr>
          <p:cNvPr id="24" name="文本框 23"/>
          <p:cNvSpPr txBox="1"/>
          <p:nvPr/>
        </p:nvSpPr>
        <p:spPr>
          <a:xfrm>
            <a:off x="6545898" y="4759008"/>
            <a:ext cx="1800860" cy="82994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400" b="1">
                <a:latin typeface="微软雅黑" panose="020B0503020204020204" charset="-122"/>
                <a:ea typeface="微软雅黑" panose="020B0503020204020204" charset="-122"/>
              </a:rPr>
              <a:t>怠速开关信号电路故障</a:t>
            </a:r>
            <a:endParaRPr lang="zh-CN" altLang="en-US" sz="2400" b="1">
              <a:latin typeface="微软雅黑" panose="020B0503020204020204" charset="-122"/>
              <a:ea typeface="微软雅黑" panose="020B0503020204020204" charset="-122"/>
            </a:endParaRPr>
          </a:p>
        </p:txBody>
      </p:sp>
      <p:sp>
        <p:nvSpPr>
          <p:cNvPr id="25" name="文本框 24"/>
          <p:cNvSpPr txBox="1"/>
          <p:nvPr/>
        </p:nvSpPr>
        <p:spPr>
          <a:xfrm>
            <a:off x="4401503" y="4759008"/>
            <a:ext cx="2144395" cy="82994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400" b="1">
                <a:latin typeface="微软雅黑" panose="020B0503020204020204" charset="-122"/>
                <a:ea typeface="微软雅黑" panose="020B0503020204020204" charset="-122"/>
              </a:rPr>
              <a:t>怠速控制阀及其电路故障</a:t>
            </a:r>
            <a:endParaRPr lang="zh-CN" altLang="en-US" sz="2400" b="1">
              <a:latin typeface="微软雅黑" panose="020B0503020204020204" charset="-122"/>
              <a:ea typeface="微软雅黑" panose="020B0503020204020204" charset="-122"/>
            </a:endParaRPr>
          </a:p>
        </p:txBody>
      </p:sp>
      <p:sp>
        <p:nvSpPr>
          <p:cNvPr id="26" name="文本框 25"/>
          <p:cNvSpPr txBox="1"/>
          <p:nvPr/>
        </p:nvSpPr>
        <p:spPr>
          <a:xfrm>
            <a:off x="2136458" y="4759008"/>
            <a:ext cx="2112645" cy="82994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altLang="zh-CN" sz="2400" b="1">
                <a:latin typeface="微软雅黑" panose="020B0503020204020204" charset="-122"/>
                <a:ea typeface="微软雅黑" panose="020B0503020204020204" charset="-122"/>
              </a:rPr>
              <a:t>空气流量计及其电路故障</a:t>
            </a:r>
            <a:endParaRPr lang="en-US" altLang="zh-CN" sz="2400" b="1">
              <a:latin typeface="微软雅黑" panose="020B0503020204020204" charset="-122"/>
              <a:ea typeface="微软雅黑" panose="020B0503020204020204" charset="-122"/>
            </a:endParaRPr>
          </a:p>
        </p:txBody>
      </p:sp>
      <p:cxnSp>
        <p:nvCxnSpPr>
          <p:cNvPr id="28" name="直接箭头连接符 27"/>
          <p:cNvCxnSpPr/>
          <p:nvPr/>
        </p:nvCxnSpPr>
        <p:spPr>
          <a:xfrm rot="10800000" flipH="1" flipV="1">
            <a:off x="6163628" y="2730183"/>
            <a:ext cx="871220" cy="876935"/>
          </a:xfrm>
          <a:prstGeom prst="straightConnector1">
            <a:avLst/>
          </a:prstGeom>
          <a:ln w="50800" cmpd="sng">
            <a:solidFill>
              <a:srgbClr val="92D050"/>
            </a:solidFill>
            <a:prstDash val="solid"/>
            <a:tailEnd type="arrow" w="med" len="med"/>
          </a:ln>
        </p:spPr>
        <p:style>
          <a:lnRef idx="3">
            <a:schemeClr val="accent1"/>
          </a:lnRef>
          <a:fillRef idx="0">
            <a:schemeClr val="accent1"/>
          </a:fillRef>
          <a:effectRef idx="2">
            <a:schemeClr val="accent1"/>
          </a:effectRef>
          <a:fontRef idx="minor">
            <a:schemeClr val="tx1"/>
          </a:fontRef>
        </p:style>
      </p:cxnSp>
      <p:cxnSp>
        <p:nvCxnSpPr>
          <p:cNvPr id="30" name="直接箭头连接符 29"/>
          <p:cNvCxnSpPr/>
          <p:nvPr/>
        </p:nvCxnSpPr>
        <p:spPr>
          <a:xfrm rot="10800000" flipH="1" flipV="1">
            <a:off x="2210753" y="2730183"/>
            <a:ext cx="871220" cy="876935"/>
          </a:xfrm>
          <a:prstGeom prst="straightConnector1">
            <a:avLst/>
          </a:prstGeom>
          <a:ln w="50800" cmpd="sng">
            <a:solidFill>
              <a:srgbClr val="92D050"/>
            </a:solidFill>
            <a:prstDash val="solid"/>
            <a:tailEnd type="arrow" w="med" len="med"/>
          </a:ln>
        </p:spPr>
        <p:style>
          <a:lnRef idx="3">
            <a:schemeClr val="accent1"/>
          </a:lnRef>
          <a:fillRef idx="0">
            <a:schemeClr val="accent1"/>
          </a:fillRef>
          <a:effectRef idx="2">
            <a:schemeClr val="accent1"/>
          </a:effectRef>
          <a:fontRef idx="minor">
            <a:schemeClr val="tx1"/>
          </a:fontRef>
        </p:style>
      </p:cxnSp>
      <p:cxnSp>
        <p:nvCxnSpPr>
          <p:cNvPr id="31" name="直接箭头连接符 30"/>
          <p:cNvCxnSpPr/>
          <p:nvPr/>
        </p:nvCxnSpPr>
        <p:spPr>
          <a:xfrm rot="10800000" flipH="1" flipV="1">
            <a:off x="4249103" y="2730183"/>
            <a:ext cx="871220" cy="876935"/>
          </a:xfrm>
          <a:prstGeom prst="straightConnector1">
            <a:avLst/>
          </a:prstGeom>
          <a:ln w="50800" cmpd="sng">
            <a:solidFill>
              <a:srgbClr val="92D050"/>
            </a:solidFill>
            <a:prstDash val="solid"/>
            <a:tailEnd type="arrow" w="med" len="med"/>
          </a:ln>
        </p:spPr>
        <p:style>
          <a:lnRef idx="3">
            <a:schemeClr val="accent1"/>
          </a:lnRef>
          <a:fillRef idx="0">
            <a:schemeClr val="accent1"/>
          </a:fillRef>
          <a:effectRef idx="2">
            <a:schemeClr val="accent1"/>
          </a:effectRef>
          <a:fontRef idx="minor">
            <a:schemeClr val="tx1"/>
          </a:fontRef>
        </p:style>
      </p:cxnSp>
      <p:sp>
        <p:nvSpPr>
          <p:cNvPr id="32" name="文本框 31"/>
          <p:cNvSpPr txBox="1"/>
          <p:nvPr/>
        </p:nvSpPr>
        <p:spPr>
          <a:xfrm>
            <a:off x="1745933" y="1900238"/>
            <a:ext cx="1264285" cy="82994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400" b="1">
                <a:latin typeface="微软雅黑" panose="020B0503020204020204" charset="-122"/>
                <a:ea typeface="微软雅黑" panose="020B0503020204020204" charset="-122"/>
              </a:rPr>
              <a:t>进气量失准</a:t>
            </a:r>
            <a:endParaRPr lang="zh-CN" altLang="en-US" sz="2400" b="1">
              <a:latin typeface="微软雅黑" panose="020B0503020204020204" charset="-122"/>
              <a:ea typeface="微软雅黑" panose="020B0503020204020204" charset="-122"/>
            </a:endParaRPr>
          </a:p>
        </p:txBody>
      </p:sp>
      <p:cxnSp>
        <p:nvCxnSpPr>
          <p:cNvPr id="33" name="直接箭头连接符 32"/>
          <p:cNvCxnSpPr/>
          <p:nvPr/>
        </p:nvCxnSpPr>
        <p:spPr>
          <a:xfrm rot="10800000" flipH="1">
            <a:off x="3081973" y="3725228"/>
            <a:ext cx="806450" cy="1170940"/>
          </a:xfrm>
          <a:prstGeom prst="straightConnector1">
            <a:avLst/>
          </a:prstGeom>
          <a:ln w="50800" cmpd="sng">
            <a:solidFill>
              <a:srgbClr val="92D050"/>
            </a:solidFill>
            <a:prstDash val="solid"/>
            <a:tailEnd type="arrow" w="med" len="med"/>
          </a:ln>
        </p:spPr>
        <p:style>
          <a:lnRef idx="3">
            <a:schemeClr val="accent1"/>
          </a:lnRef>
          <a:fillRef idx="0">
            <a:schemeClr val="accent1"/>
          </a:fillRef>
          <a:effectRef idx="2">
            <a:schemeClr val="accent1"/>
          </a:effectRef>
          <a:fontRef idx="minor">
            <a:schemeClr val="tx1"/>
          </a:fontRef>
        </p:style>
      </p:cxnSp>
      <p:cxnSp>
        <p:nvCxnSpPr>
          <p:cNvPr id="35" name="直接箭头连接符 34"/>
          <p:cNvCxnSpPr/>
          <p:nvPr/>
        </p:nvCxnSpPr>
        <p:spPr>
          <a:xfrm rot="10800000" flipH="1">
            <a:off x="5282248" y="3725228"/>
            <a:ext cx="741045" cy="1079500"/>
          </a:xfrm>
          <a:prstGeom prst="straightConnector1">
            <a:avLst/>
          </a:prstGeom>
          <a:ln w="50800" cmpd="sng">
            <a:solidFill>
              <a:srgbClr val="92D050"/>
            </a:solidFill>
            <a:prstDash val="solid"/>
            <a:tailEnd type="arrow" w="med" len="med"/>
          </a:ln>
        </p:spPr>
        <p:style>
          <a:lnRef idx="3">
            <a:schemeClr val="accent1"/>
          </a:lnRef>
          <a:fillRef idx="0">
            <a:schemeClr val="accent1"/>
          </a:fillRef>
          <a:effectRef idx="2">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80">
                                          <p:stCondLst>
                                            <p:cond delay="0"/>
                                          </p:stCondLst>
                                        </p:cTn>
                                        <p:tgtEl>
                                          <p:spTgt spid="12"/>
                                        </p:tgtEl>
                                      </p:cBhvr>
                                    </p:animEffect>
                                    <p:anim calcmode="lin" valueType="num">
                                      <p:cBhvr>
                                        <p:cTn id="8"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13" dur="26">
                                          <p:stCondLst>
                                            <p:cond delay="650"/>
                                          </p:stCondLst>
                                        </p:cTn>
                                        <p:tgtEl>
                                          <p:spTgt spid="12"/>
                                        </p:tgtEl>
                                      </p:cBhvr>
                                      <p:to x="100000" y="60000"/>
                                    </p:animScale>
                                    <p:animScale>
                                      <p:cBhvr>
                                        <p:cTn id="14" dur="166" decel="50000">
                                          <p:stCondLst>
                                            <p:cond delay="676"/>
                                          </p:stCondLst>
                                        </p:cTn>
                                        <p:tgtEl>
                                          <p:spTgt spid="12"/>
                                        </p:tgtEl>
                                      </p:cBhvr>
                                      <p:to x="100000" y="100000"/>
                                    </p:animScale>
                                    <p:animScale>
                                      <p:cBhvr>
                                        <p:cTn id="15" dur="26">
                                          <p:stCondLst>
                                            <p:cond delay="1312"/>
                                          </p:stCondLst>
                                        </p:cTn>
                                        <p:tgtEl>
                                          <p:spTgt spid="12"/>
                                        </p:tgtEl>
                                      </p:cBhvr>
                                      <p:to x="100000" y="80000"/>
                                    </p:animScale>
                                    <p:animScale>
                                      <p:cBhvr>
                                        <p:cTn id="16" dur="166" decel="50000">
                                          <p:stCondLst>
                                            <p:cond delay="1338"/>
                                          </p:stCondLst>
                                        </p:cTn>
                                        <p:tgtEl>
                                          <p:spTgt spid="12"/>
                                        </p:tgtEl>
                                      </p:cBhvr>
                                      <p:to x="100000" y="100000"/>
                                    </p:animScale>
                                    <p:animScale>
                                      <p:cBhvr>
                                        <p:cTn id="17" dur="26">
                                          <p:stCondLst>
                                            <p:cond delay="1642"/>
                                          </p:stCondLst>
                                        </p:cTn>
                                        <p:tgtEl>
                                          <p:spTgt spid="12"/>
                                        </p:tgtEl>
                                      </p:cBhvr>
                                      <p:to x="100000" y="90000"/>
                                    </p:animScale>
                                    <p:animScale>
                                      <p:cBhvr>
                                        <p:cTn id="18" dur="166" decel="50000">
                                          <p:stCondLst>
                                            <p:cond delay="1668"/>
                                          </p:stCondLst>
                                        </p:cTn>
                                        <p:tgtEl>
                                          <p:spTgt spid="12"/>
                                        </p:tgtEl>
                                      </p:cBhvr>
                                      <p:to x="100000" y="100000"/>
                                    </p:animScale>
                                    <p:animScale>
                                      <p:cBhvr>
                                        <p:cTn id="19" dur="26">
                                          <p:stCondLst>
                                            <p:cond delay="1808"/>
                                          </p:stCondLst>
                                        </p:cTn>
                                        <p:tgtEl>
                                          <p:spTgt spid="12"/>
                                        </p:tgtEl>
                                      </p:cBhvr>
                                      <p:to x="100000" y="95000"/>
                                    </p:animScale>
                                    <p:animScale>
                                      <p:cBhvr>
                                        <p:cTn id="20" dur="166" decel="50000">
                                          <p:stCondLst>
                                            <p:cond delay="1834"/>
                                          </p:stCondLst>
                                        </p:cTn>
                                        <p:tgtEl>
                                          <p:spTgt spid="1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2" presetClass="entr" presetSubtype="2" fill="hold" nodeType="clickEffect">
                                  <p:stCondLst>
                                    <p:cond delay="0"/>
                                  </p:stCondLst>
                                  <p:childTnLst>
                                    <p:set>
                                      <p:cBhvr>
                                        <p:cTn id="24" dur="1000" fill="hold">
                                          <p:stCondLst>
                                            <p:cond delay="0"/>
                                          </p:stCondLst>
                                        </p:cTn>
                                        <p:tgtEl>
                                          <p:spTgt spid="2"/>
                                        </p:tgtEl>
                                        <p:attrNameLst>
                                          <p:attrName>style.visibility</p:attrName>
                                        </p:attrNameLst>
                                      </p:cBhvr>
                                      <p:to>
                                        <p:strVal val="visible"/>
                                      </p:to>
                                    </p:set>
                                    <p:animEffect transition="in" filter="wipe(right)">
                                      <p:cBhvr>
                                        <p:cTn id="25" dur="1000"/>
                                        <p:tgtEl>
                                          <p:spTgt spid="2"/>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nodeType="clickEffect">
                                  <p:stCondLst>
                                    <p:cond delay="0"/>
                                  </p:stCondLst>
                                  <p:childTnLst>
                                    <p:set>
                                      <p:cBhvr>
                                        <p:cTn id="29" dur="1000" fill="hold">
                                          <p:stCondLst>
                                            <p:cond delay="0"/>
                                          </p:stCondLst>
                                        </p:cTn>
                                        <p:tgtEl>
                                          <p:spTgt spid="15"/>
                                        </p:tgtEl>
                                        <p:attrNameLst>
                                          <p:attrName>style.visibility</p:attrName>
                                        </p:attrNameLst>
                                      </p:cBhvr>
                                      <p:to>
                                        <p:strVal val="visible"/>
                                      </p:to>
                                    </p:set>
                                    <p:animEffect transition="in" filter="wipe(down)">
                                      <p:cBhvr>
                                        <p:cTn id="30" dur="1000"/>
                                        <p:tgtEl>
                                          <p:spTgt spid="15"/>
                                        </p:tgtEl>
                                      </p:cBhvr>
                                    </p:animEffect>
                                  </p:childTnLst>
                                </p:cTn>
                              </p:par>
                            </p:childTnLst>
                          </p:cTn>
                        </p:par>
                        <p:par>
                          <p:cTn id="31" fill="hold">
                            <p:stCondLst>
                              <p:cond delay="1000"/>
                            </p:stCondLst>
                            <p:childTnLst>
                              <p:par>
                                <p:cTn id="32" presetID="27" presetClass="entr" presetSubtype="0" fill="hold" grpId="0" nodeType="afterEffect">
                                  <p:stCondLst>
                                    <p:cond delay="0"/>
                                  </p:stCondLst>
                                  <p:iterate type="lt">
                                    <p:tmPct val="50000"/>
                                  </p:iterate>
                                  <p:childTnLst>
                                    <p:set>
                                      <p:cBhvr>
                                        <p:cTn id="33" dur="1" fill="hold">
                                          <p:stCondLst>
                                            <p:cond delay="0"/>
                                          </p:stCondLst>
                                        </p:cTn>
                                        <p:tgtEl>
                                          <p:spTgt spid="16"/>
                                        </p:tgtEl>
                                        <p:attrNameLst>
                                          <p:attrName>style.visibility</p:attrName>
                                        </p:attrNameLst>
                                      </p:cBhvr>
                                      <p:to>
                                        <p:strVal val="visible"/>
                                      </p:to>
                                    </p:set>
                                    <p:anim calcmode="discrete" valueType="clr">
                                      <p:cBhvr override="childStyle">
                                        <p:cTn id="34" dur="80"/>
                                        <p:tgtEl>
                                          <p:spTgt spid="16"/>
                                        </p:tgtEl>
                                        <p:attrNameLst>
                                          <p:attrName>style.color</p:attrName>
                                        </p:attrNameLst>
                                      </p:cBhvr>
                                      <p:tavLst>
                                        <p:tav tm="0">
                                          <p:val>
                                            <p:clrVal>
                                              <a:schemeClr val="accent2"/>
                                            </p:clrVal>
                                          </p:val>
                                        </p:tav>
                                        <p:tav tm="50000">
                                          <p:val>
                                            <p:clrVal>
                                              <a:schemeClr val="hlink"/>
                                            </p:clrVal>
                                          </p:val>
                                        </p:tav>
                                      </p:tavLst>
                                    </p:anim>
                                    <p:anim calcmode="discrete" valueType="clr">
                                      <p:cBhvr>
                                        <p:cTn id="35" dur="80"/>
                                        <p:tgtEl>
                                          <p:spTgt spid="16"/>
                                        </p:tgtEl>
                                        <p:attrNameLst>
                                          <p:attrName>fillcolor</p:attrName>
                                        </p:attrNameLst>
                                      </p:cBhvr>
                                      <p:tavLst>
                                        <p:tav tm="0">
                                          <p:val>
                                            <p:clrVal>
                                              <a:schemeClr val="accent2"/>
                                            </p:clrVal>
                                          </p:val>
                                        </p:tav>
                                        <p:tav tm="50000">
                                          <p:val>
                                            <p:clrVal>
                                              <a:schemeClr val="hlink"/>
                                            </p:clrVal>
                                          </p:val>
                                        </p:tav>
                                      </p:tavLst>
                                    </p:anim>
                                    <p:set>
                                      <p:cBhvr>
                                        <p:cTn id="36" dur="80"/>
                                        <p:tgtEl>
                                          <p:spTgt spid="16"/>
                                        </p:tgtEl>
                                        <p:attrNameLst>
                                          <p:attrName>fill.type</p:attrName>
                                        </p:attrNameLst>
                                      </p:cBhvr>
                                      <p:to>
                                        <p:strVal val="solid"/>
                                      </p:to>
                                    </p:set>
                                  </p:childTnLst>
                                </p:cTn>
                              </p:par>
                            </p:childTnLst>
                          </p:cTn>
                        </p:par>
                      </p:childTnLst>
                    </p:cTn>
                  </p:par>
                  <p:par>
                    <p:cTn id="37" fill="hold">
                      <p:stCondLst>
                        <p:cond delay="indefinite"/>
                      </p:stCondLst>
                      <p:childTnLst>
                        <p:par>
                          <p:cTn id="38" fill="hold">
                            <p:stCondLst>
                              <p:cond delay="0"/>
                            </p:stCondLst>
                            <p:childTnLst>
                              <p:par>
                                <p:cTn id="39" presetID="22" presetClass="entr" presetSubtype="4" fill="hold" nodeType="clickEffect">
                                  <p:stCondLst>
                                    <p:cond delay="0"/>
                                  </p:stCondLst>
                                  <p:childTnLst>
                                    <p:set>
                                      <p:cBhvr>
                                        <p:cTn id="40" dur="1000" fill="hold">
                                          <p:stCondLst>
                                            <p:cond delay="0"/>
                                          </p:stCondLst>
                                        </p:cTn>
                                        <p:tgtEl>
                                          <p:spTgt spid="28"/>
                                        </p:tgtEl>
                                        <p:attrNameLst>
                                          <p:attrName>style.visibility</p:attrName>
                                        </p:attrNameLst>
                                      </p:cBhvr>
                                      <p:to>
                                        <p:strVal val="visible"/>
                                      </p:to>
                                    </p:set>
                                    <p:animEffect transition="in" filter="wipe(down)">
                                      <p:cBhvr>
                                        <p:cTn id="41" dur="1000"/>
                                        <p:tgtEl>
                                          <p:spTgt spid="28"/>
                                        </p:tgtEl>
                                      </p:cBhvr>
                                    </p:animEffect>
                                  </p:childTnLst>
                                </p:cTn>
                              </p:par>
                            </p:childTnLst>
                          </p:cTn>
                        </p:par>
                        <p:par>
                          <p:cTn id="42" fill="hold">
                            <p:stCondLst>
                              <p:cond delay="1000"/>
                            </p:stCondLst>
                            <p:childTnLst>
                              <p:par>
                                <p:cTn id="43" presetID="27" presetClass="entr" presetSubtype="0" fill="hold" grpId="0" nodeType="afterEffect">
                                  <p:stCondLst>
                                    <p:cond delay="0"/>
                                  </p:stCondLst>
                                  <p:iterate type="lt">
                                    <p:tmPct val="50000"/>
                                  </p:iterate>
                                  <p:childTnLst>
                                    <p:set>
                                      <p:cBhvr>
                                        <p:cTn id="44" dur="1" fill="hold">
                                          <p:stCondLst>
                                            <p:cond delay="0"/>
                                          </p:stCondLst>
                                        </p:cTn>
                                        <p:tgtEl>
                                          <p:spTgt spid="18"/>
                                        </p:tgtEl>
                                        <p:attrNameLst>
                                          <p:attrName>style.visibility</p:attrName>
                                        </p:attrNameLst>
                                      </p:cBhvr>
                                      <p:to>
                                        <p:strVal val="visible"/>
                                      </p:to>
                                    </p:set>
                                    <p:anim calcmode="discrete" valueType="clr">
                                      <p:cBhvr override="childStyle">
                                        <p:cTn id="45" dur="80"/>
                                        <p:tgtEl>
                                          <p:spTgt spid="18"/>
                                        </p:tgtEl>
                                        <p:attrNameLst>
                                          <p:attrName>style.color</p:attrName>
                                        </p:attrNameLst>
                                      </p:cBhvr>
                                      <p:tavLst>
                                        <p:tav tm="0">
                                          <p:val>
                                            <p:clrVal>
                                              <a:schemeClr val="accent2"/>
                                            </p:clrVal>
                                          </p:val>
                                        </p:tav>
                                        <p:tav tm="50000">
                                          <p:val>
                                            <p:clrVal>
                                              <a:schemeClr val="hlink"/>
                                            </p:clrVal>
                                          </p:val>
                                        </p:tav>
                                      </p:tavLst>
                                    </p:anim>
                                    <p:anim calcmode="discrete" valueType="clr">
                                      <p:cBhvr>
                                        <p:cTn id="46" dur="80"/>
                                        <p:tgtEl>
                                          <p:spTgt spid="18"/>
                                        </p:tgtEl>
                                        <p:attrNameLst>
                                          <p:attrName>fillcolor</p:attrName>
                                        </p:attrNameLst>
                                      </p:cBhvr>
                                      <p:tavLst>
                                        <p:tav tm="0">
                                          <p:val>
                                            <p:clrVal>
                                              <a:schemeClr val="accent2"/>
                                            </p:clrVal>
                                          </p:val>
                                        </p:tav>
                                        <p:tav tm="50000">
                                          <p:val>
                                            <p:clrVal>
                                              <a:schemeClr val="hlink"/>
                                            </p:clrVal>
                                          </p:val>
                                        </p:tav>
                                      </p:tavLst>
                                    </p:anim>
                                    <p:set>
                                      <p:cBhvr>
                                        <p:cTn id="47" dur="80"/>
                                        <p:tgtEl>
                                          <p:spTgt spid="18"/>
                                        </p:tgtEl>
                                        <p:attrNameLst>
                                          <p:attrName>fill.type</p:attrName>
                                        </p:attrNameLst>
                                      </p:cBhvr>
                                      <p:to>
                                        <p:strVal val="solid"/>
                                      </p:to>
                                    </p:se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nodeType="clickEffect">
                                  <p:stCondLst>
                                    <p:cond delay="0"/>
                                  </p:stCondLst>
                                  <p:childTnLst>
                                    <p:set>
                                      <p:cBhvr>
                                        <p:cTn id="51" dur="1000" fill="hold">
                                          <p:stCondLst>
                                            <p:cond delay="0"/>
                                          </p:stCondLst>
                                        </p:cTn>
                                        <p:tgtEl>
                                          <p:spTgt spid="31"/>
                                        </p:tgtEl>
                                        <p:attrNameLst>
                                          <p:attrName>style.visibility</p:attrName>
                                        </p:attrNameLst>
                                      </p:cBhvr>
                                      <p:to>
                                        <p:strVal val="visible"/>
                                      </p:to>
                                    </p:set>
                                    <p:animEffect transition="in" filter="wipe(down)">
                                      <p:cBhvr>
                                        <p:cTn id="52" dur="1000"/>
                                        <p:tgtEl>
                                          <p:spTgt spid="31"/>
                                        </p:tgtEl>
                                      </p:cBhvr>
                                    </p:animEffect>
                                  </p:childTnLst>
                                </p:cTn>
                              </p:par>
                            </p:childTnLst>
                          </p:cTn>
                        </p:par>
                        <p:par>
                          <p:cTn id="53" fill="hold">
                            <p:stCondLst>
                              <p:cond delay="1000"/>
                            </p:stCondLst>
                            <p:childTnLst>
                              <p:par>
                                <p:cTn id="54" presetID="27" presetClass="entr" presetSubtype="0" fill="hold" grpId="0" nodeType="afterEffect">
                                  <p:stCondLst>
                                    <p:cond delay="0"/>
                                  </p:stCondLst>
                                  <p:iterate type="lt">
                                    <p:tmPct val="50000"/>
                                  </p:iterate>
                                  <p:childTnLst>
                                    <p:set>
                                      <p:cBhvr>
                                        <p:cTn id="55" dur="1" fill="hold">
                                          <p:stCondLst>
                                            <p:cond delay="0"/>
                                          </p:stCondLst>
                                        </p:cTn>
                                        <p:tgtEl>
                                          <p:spTgt spid="19"/>
                                        </p:tgtEl>
                                        <p:attrNameLst>
                                          <p:attrName>style.visibility</p:attrName>
                                        </p:attrNameLst>
                                      </p:cBhvr>
                                      <p:to>
                                        <p:strVal val="visible"/>
                                      </p:to>
                                    </p:set>
                                    <p:anim calcmode="discrete" valueType="clr">
                                      <p:cBhvr override="childStyle">
                                        <p:cTn id="56" dur="80"/>
                                        <p:tgtEl>
                                          <p:spTgt spid="19"/>
                                        </p:tgtEl>
                                        <p:attrNameLst>
                                          <p:attrName>style.color</p:attrName>
                                        </p:attrNameLst>
                                      </p:cBhvr>
                                      <p:tavLst>
                                        <p:tav tm="0">
                                          <p:val>
                                            <p:clrVal>
                                              <a:schemeClr val="accent2"/>
                                            </p:clrVal>
                                          </p:val>
                                        </p:tav>
                                        <p:tav tm="50000">
                                          <p:val>
                                            <p:clrVal>
                                              <a:schemeClr val="hlink"/>
                                            </p:clrVal>
                                          </p:val>
                                        </p:tav>
                                      </p:tavLst>
                                    </p:anim>
                                    <p:anim calcmode="discrete" valueType="clr">
                                      <p:cBhvr>
                                        <p:cTn id="57" dur="80"/>
                                        <p:tgtEl>
                                          <p:spTgt spid="19"/>
                                        </p:tgtEl>
                                        <p:attrNameLst>
                                          <p:attrName>fillcolor</p:attrName>
                                        </p:attrNameLst>
                                      </p:cBhvr>
                                      <p:tavLst>
                                        <p:tav tm="0">
                                          <p:val>
                                            <p:clrVal>
                                              <a:schemeClr val="accent2"/>
                                            </p:clrVal>
                                          </p:val>
                                        </p:tav>
                                        <p:tav tm="50000">
                                          <p:val>
                                            <p:clrVal>
                                              <a:schemeClr val="hlink"/>
                                            </p:clrVal>
                                          </p:val>
                                        </p:tav>
                                      </p:tavLst>
                                    </p:anim>
                                    <p:set>
                                      <p:cBhvr>
                                        <p:cTn id="58" dur="80"/>
                                        <p:tgtEl>
                                          <p:spTgt spid="19"/>
                                        </p:tgtEl>
                                        <p:attrNameLst>
                                          <p:attrName>fill.type</p:attrName>
                                        </p:attrNameLst>
                                      </p:cBhvr>
                                      <p:to>
                                        <p:strVal val="solid"/>
                                      </p:to>
                                    </p:set>
                                  </p:childTnLst>
                                </p:cTn>
                              </p:par>
                            </p:childTnLst>
                          </p:cTn>
                        </p:par>
                      </p:childTnLst>
                    </p:cTn>
                  </p:par>
                  <p:par>
                    <p:cTn id="59" fill="hold">
                      <p:stCondLst>
                        <p:cond delay="indefinite"/>
                      </p:stCondLst>
                      <p:childTnLst>
                        <p:par>
                          <p:cTn id="60" fill="hold">
                            <p:stCondLst>
                              <p:cond delay="0"/>
                            </p:stCondLst>
                            <p:childTnLst>
                              <p:par>
                                <p:cTn id="61" presetID="22" presetClass="entr" presetSubtype="4" fill="hold" nodeType="clickEffect">
                                  <p:stCondLst>
                                    <p:cond delay="0"/>
                                  </p:stCondLst>
                                  <p:childTnLst>
                                    <p:set>
                                      <p:cBhvr>
                                        <p:cTn id="62" dur="1000" fill="hold">
                                          <p:stCondLst>
                                            <p:cond delay="0"/>
                                          </p:stCondLst>
                                        </p:cTn>
                                        <p:tgtEl>
                                          <p:spTgt spid="30"/>
                                        </p:tgtEl>
                                        <p:attrNameLst>
                                          <p:attrName>style.visibility</p:attrName>
                                        </p:attrNameLst>
                                      </p:cBhvr>
                                      <p:to>
                                        <p:strVal val="visible"/>
                                      </p:to>
                                    </p:set>
                                    <p:animEffect transition="in" filter="wipe(down)">
                                      <p:cBhvr>
                                        <p:cTn id="63" dur="1000"/>
                                        <p:tgtEl>
                                          <p:spTgt spid="30"/>
                                        </p:tgtEl>
                                      </p:cBhvr>
                                    </p:animEffect>
                                  </p:childTnLst>
                                </p:cTn>
                              </p:par>
                            </p:childTnLst>
                          </p:cTn>
                        </p:par>
                        <p:par>
                          <p:cTn id="64" fill="hold">
                            <p:stCondLst>
                              <p:cond delay="1000"/>
                            </p:stCondLst>
                            <p:childTnLst>
                              <p:par>
                                <p:cTn id="65" presetID="27" presetClass="entr" presetSubtype="0" fill="hold" grpId="0" nodeType="afterEffect">
                                  <p:stCondLst>
                                    <p:cond delay="0"/>
                                  </p:stCondLst>
                                  <p:iterate type="lt">
                                    <p:tmPct val="50000"/>
                                  </p:iterate>
                                  <p:childTnLst>
                                    <p:set>
                                      <p:cBhvr>
                                        <p:cTn id="66" dur="1" fill="hold">
                                          <p:stCondLst>
                                            <p:cond delay="0"/>
                                          </p:stCondLst>
                                        </p:cTn>
                                        <p:tgtEl>
                                          <p:spTgt spid="32"/>
                                        </p:tgtEl>
                                        <p:attrNameLst>
                                          <p:attrName>style.visibility</p:attrName>
                                        </p:attrNameLst>
                                      </p:cBhvr>
                                      <p:to>
                                        <p:strVal val="visible"/>
                                      </p:to>
                                    </p:set>
                                    <p:anim calcmode="discrete" valueType="clr">
                                      <p:cBhvr override="childStyle">
                                        <p:cTn id="67" dur="80"/>
                                        <p:tgtEl>
                                          <p:spTgt spid="32"/>
                                        </p:tgtEl>
                                        <p:attrNameLst>
                                          <p:attrName>style.color</p:attrName>
                                        </p:attrNameLst>
                                      </p:cBhvr>
                                      <p:tavLst>
                                        <p:tav tm="0">
                                          <p:val>
                                            <p:clrVal>
                                              <a:schemeClr val="accent2"/>
                                            </p:clrVal>
                                          </p:val>
                                        </p:tav>
                                        <p:tav tm="50000">
                                          <p:val>
                                            <p:clrVal>
                                              <a:schemeClr val="hlink"/>
                                            </p:clrVal>
                                          </p:val>
                                        </p:tav>
                                      </p:tavLst>
                                    </p:anim>
                                    <p:anim calcmode="discrete" valueType="clr">
                                      <p:cBhvr>
                                        <p:cTn id="68" dur="80"/>
                                        <p:tgtEl>
                                          <p:spTgt spid="32"/>
                                        </p:tgtEl>
                                        <p:attrNameLst>
                                          <p:attrName>fillcolor</p:attrName>
                                        </p:attrNameLst>
                                      </p:cBhvr>
                                      <p:tavLst>
                                        <p:tav tm="0">
                                          <p:val>
                                            <p:clrVal>
                                              <a:schemeClr val="accent2"/>
                                            </p:clrVal>
                                          </p:val>
                                        </p:tav>
                                        <p:tav tm="50000">
                                          <p:val>
                                            <p:clrVal>
                                              <a:schemeClr val="hlink"/>
                                            </p:clrVal>
                                          </p:val>
                                        </p:tav>
                                      </p:tavLst>
                                    </p:anim>
                                    <p:set>
                                      <p:cBhvr>
                                        <p:cTn id="69" dur="80"/>
                                        <p:tgtEl>
                                          <p:spTgt spid="32"/>
                                        </p:tgtEl>
                                        <p:attrNameLst>
                                          <p:attrName>fill.type</p:attrName>
                                        </p:attrNameLst>
                                      </p:cBhvr>
                                      <p:to>
                                        <p:strVal val="solid"/>
                                      </p:to>
                                    </p:set>
                                  </p:childTnLst>
                                </p:cTn>
                              </p:par>
                            </p:childTnLst>
                          </p:cTn>
                        </p:par>
                      </p:childTnLst>
                    </p:cTn>
                  </p:par>
                  <p:par>
                    <p:cTn id="70" fill="hold">
                      <p:stCondLst>
                        <p:cond delay="indefinite"/>
                      </p:stCondLst>
                      <p:childTnLst>
                        <p:par>
                          <p:cTn id="71" fill="hold">
                            <p:stCondLst>
                              <p:cond delay="0"/>
                            </p:stCondLst>
                            <p:childTnLst>
                              <p:par>
                                <p:cTn id="72" presetID="22" presetClass="entr" presetSubtype="1" fill="hold" nodeType="clickEffect">
                                  <p:stCondLst>
                                    <p:cond delay="0"/>
                                  </p:stCondLst>
                                  <p:childTnLst>
                                    <p:set>
                                      <p:cBhvr>
                                        <p:cTn id="73" dur="1000" fill="hold">
                                          <p:stCondLst>
                                            <p:cond delay="0"/>
                                          </p:stCondLst>
                                        </p:cTn>
                                        <p:tgtEl>
                                          <p:spTgt spid="22"/>
                                        </p:tgtEl>
                                        <p:attrNameLst>
                                          <p:attrName>style.visibility</p:attrName>
                                        </p:attrNameLst>
                                      </p:cBhvr>
                                      <p:to>
                                        <p:strVal val="visible"/>
                                      </p:to>
                                    </p:set>
                                    <p:animEffect transition="in" filter="wipe(up)">
                                      <p:cBhvr>
                                        <p:cTn id="74" dur="1000"/>
                                        <p:tgtEl>
                                          <p:spTgt spid="22"/>
                                        </p:tgtEl>
                                      </p:cBhvr>
                                    </p:animEffect>
                                  </p:childTnLst>
                                </p:cTn>
                              </p:par>
                            </p:childTnLst>
                          </p:cTn>
                        </p:par>
                        <p:par>
                          <p:cTn id="75" fill="hold">
                            <p:stCondLst>
                              <p:cond delay="1000"/>
                            </p:stCondLst>
                            <p:childTnLst>
                              <p:par>
                                <p:cTn id="76" presetID="27" presetClass="entr" presetSubtype="0" fill="hold" grpId="0" nodeType="afterEffect">
                                  <p:stCondLst>
                                    <p:cond delay="0"/>
                                  </p:stCondLst>
                                  <p:iterate type="lt">
                                    <p:tmPct val="50000"/>
                                  </p:iterate>
                                  <p:childTnLst>
                                    <p:set>
                                      <p:cBhvr>
                                        <p:cTn id="77" dur="1" fill="hold">
                                          <p:stCondLst>
                                            <p:cond delay="0"/>
                                          </p:stCondLst>
                                        </p:cTn>
                                        <p:tgtEl>
                                          <p:spTgt spid="24"/>
                                        </p:tgtEl>
                                        <p:attrNameLst>
                                          <p:attrName>style.visibility</p:attrName>
                                        </p:attrNameLst>
                                      </p:cBhvr>
                                      <p:to>
                                        <p:strVal val="visible"/>
                                      </p:to>
                                    </p:set>
                                    <p:anim calcmode="discrete" valueType="clr">
                                      <p:cBhvr override="childStyle">
                                        <p:cTn id="78" dur="80"/>
                                        <p:tgtEl>
                                          <p:spTgt spid="24"/>
                                        </p:tgtEl>
                                        <p:attrNameLst>
                                          <p:attrName>style.color</p:attrName>
                                        </p:attrNameLst>
                                      </p:cBhvr>
                                      <p:tavLst>
                                        <p:tav tm="0">
                                          <p:val>
                                            <p:clrVal>
                                              <a:schemeClr val="accent2"/>
                                            </p:clrVal>
                                          </p:val>
                                        </p:tav>
                                        <p:tav tm="50000">
                                          <p:val>
                                            <p:clrVal>
                                              <a:schemeClr val="hlink"/>
                                            </p:clrVal>
                                          </p:val>
                                        </p:tav>
                                      </p:tavLst>
                                    </p:anim>
                                    <p:anim calcmode="discrete" valueType="clr">
                                      <p:cBhvr>
                                        <p:cTn id="79" dur="80"/>
                                        <p:tgtEl>
                                          <p:spTgt spid="24"/>
                                        </p:tgtEl>
                                        <p:attrNameLst>
                                          <p:attrName>fillcolor</p:attrName>
                                        </p:attrNameLst>
                                      </p:cBhvr>
                                      <p:tavLst>
                                        <p:tav tm="0">
                                          <p:val>
                                            <p:clrVal>
                                              <a:schemeClr val="accent2"/>
                                            </p:clrVal>
                                          </p:val>
                                        </p:tav>
                                        <p:tav tm="50000">
                                          <p:val>
                                            <p:clrVal>
                                              <a:schemeClr val="hlink"/>
                                            </p:clrVal>
                                          </p:val>
                                        </p:tav>
                                      </p:tavLst>
                                    </p:anim>
                                    <p:set>
                                      <p:cBhvr>
                                        <p:cTn id="80" dur="80"/>
                                        <p:tgtEl>
                                          <p:spTgt spid="24"/>
                                        </p:tgtEl>
                                        <p:attrNameLst>
                                          <p:attrName>fill.type</p:attrName>
                                        </p:attrNameLst>
                                      </p:cBhvr>
                                      <p:to>
                                        <p:strVal val="solid"/>
                                      </p:to>
                                    </p:set>
                                  </p:childTnLst>
                                </p:cTn>
                              </p:par>
                            </p:childTnLst>
                          </p:cTn>
                        </p:par>
                      </p:childTnLst>
                    </p:cTn>
                  </p:par>
                  <p:par>
                    <p:cTn id="81" fill="hold">
                      <p:stCondLst>
                        <p:cond delay="indefinite"/>
                      </p:stCondLst>
                      <p:childTnLst>
                        <p:par>
                          <p:cTn id="82" fill="hold">
                            <p:stCondLst>
                              <p:cond delay="0"/>
                            </p:stCondLst>
                            <p:childTnLst>
                              <p:par>
                                <p:cTn id="83" presetID="22" presetClass="entr" presetSubtype="1" fill="hold" nodeType="clickEffect">
                                  <p:stCondLst>
                                    <p:cond delay="0"/>
                                  </p:stCondLst>
                                  <p:childTnLst>
                                    <p:set>
                                      <p:cBhvr>
                                        <p:cTn id="84" dur="1000" fill="hold">
                                          <p:stCondLst>
                                            <p:cond delay="0"/>
                                          </p:stCondLst>
                                        </p:cTn>
                                        <p:tgtEl>
                                          <p:spTgt spid="35"/>
                                        </p:tgtEl>
                                        <p:attrNameLst>
                                          <p:attrName>style.visibility</p:attrName>
                                        </p:attrNameLst>
                                      </p:cBhvr>
                                      <p:to>
                                        <p:strVal val="visible"/>
                                      </p:to>
                                    </p:set>
                                    <p:animEffect transition="in" filter="wipe(up)">
                                      <p:cBhvr>
                                        <p:cTn id="85" dur="1000"/>
                                        <p:tgtEl>
                                          <p:spTgt spid="35"/>
                                        </p:tgtEl>
                                      </p:cBhvr>
                                    </p:animEffect>
                                  </p:childTnLst>
                                </p:cTn>
                              </p:par>
                            </p:childTnLst>
                          </p:cTn>
                        </p:par>
                        <p:par>
                          <p:cTn id="86" fill="hold">
                            <p:stCondLst>
                              <p:cond delay="1000"/>
                            </p:stCondLst>
                            <p:childTnLst>
                              <p:par>
                                <p:cTn id="87" presetID="27" presetClass="entr" presetSubtype="0" fill="hold" grpId="0" nodeType="afterEffect">
                                  <p:stCondLst>
                                    <p:cond delay="0"/>
                                  </p:stCondLst>
                                  <p:iterate type="lt">
                                    <p:tmPct val="50000"/>
                                  </p:iterate>
                                  <p:childTnLst>
                                    <p:set>
                                      <p:cBhvr>
                                        <p:cTn id="88" dur="1" fill="hold">
                                          <p:stCondLst>
                                            <p:cond delay="0"/>
                                          </p:stCondLst>
                                        </p:cTn>
                                        <p:tgtEl>
                                          <p:spTgt spid="25"/>
                                        </p:tgtEl>
                                        <p:attrNameLst>
                                          <p:attrName>style.visibility</p:attrName>
                                        </p:attrNameLst>
                                      </p:cBhvr>
                                      <p:to>
                                        <p:strVal val="visible"/>
                                      </p:to>
                                    </p:set>
                                    <p:anim calcmode="discrete" valueType="clr">
                                      <p:cBhvr override="childStyle">
                                        <p:cTn id="89" dur="80"/>
                                        <p:tgtEl>
                                          <p:spTgt spid="25"/>
                                        </p:tgtEl>
                                        <p:attrNameLst>
                                          <p:attrName>style.color</p:attrName>
                                        </p:attrNameLst>
                                      </p:cBhvr>
                                      <p:tavLst>
                                        <p:tav tm="0">
                                          <p:val>
                                            <p:clrVal>
                                              <a:schemeClr val="accent2"/>
                                            </p:clrVal>
                                          </p:val>
                                        </p:tav>
                                        <p:tav tm="50000">
                                          <p:val>
                                            <p:clrVal>
                                              <a:schemeClr val="hlink"/>
                                            </p:clrVal>
                                          </p:val>
                                        </p:tav>
                                      </p:tavLst>
                                    </p:anim>
                                    <p:anim calcmode="discrete" valueType="clr">
                                      <p:cBhvr>
                                        <p:cTn id="90" dur="80"/>
                                        <p:tgtEl>
                                          <p:spTgt spid="25"/>
                                        </p:tgtEl>
                                        <p:attrNameLst>
                                          <p:attrName>fillcolor</p:attrName>
                                        </p:attrNameLst>
                                      </p:cBhvr>
                                      <p:tavLst>
                                        <p:tav tm="0">
                                          <p:val>
                                            <p:clrVal>
                                              <a:schemeClr val="accent2"/>
                                            </p:clrVal>
                                          </p:val>
                                        </p:tav>
                                        <p:tav tm="50000">
                                          <p:val>
                                            <p:clrVal>
                                              <a:schemeClr val="hlink"/>
                                            </p:clrVal>
                                          </p:val>
                                        </p:tav>
                                      </p:tavLst>
                                    </p:anim>
                                    <p:set>
                                      <p:cBhvr>
                                        <p:cTn id="91" dur="80"/>
                                        <p:tgtEl>
                                          <p:spTgt spid="25"/>
                                        </p:tgtEl>
                                        <p:attrNameLst>
                                          <p:attrName>fill.type</p:attrName>
                                        </p:attrNameLst>
                                      </p:cBhvr>
                                      <p:to>
                                        <p:strVal val="solid"/>
                                      </p:to>
                                    </p:set>
                                  </p:childTnLst>
                                </p:cTn>
                              </p:par>
                            </p:childTnLst>
                          </p:cTn>
                        </p:par>
                      </p:childTnLst>
                    </p:cTn>
                  </p:par>
                  <p:par>
                    <p:cTn id="92" fill="hold">
                      <p:stCondLst>
                        <p:cond delay="indefinite"/>
                      </p:stCondLst>
                      <p:childTnLst>
                        <p:par>
                          <p:cTn id="93" fill="hold">
                            <p:stCondLst>
                              <p:cond delay="0"/>
                            </p:stCondLst>
                            <p:childTnLst>
                              <p:par>
                                <p:cTn id="94" presetID="22" presetClass="entr" presetSubtype="1" fill="hold" nodeType="clickEffect">
                                  <p:stCondLst>
                                    <p:cond delay="0"/>
                                  </p:stCondLst>
                                  <p:childTnLst>
                                    <p:set>
                                      <p:cBhvr>
                                        <p:cTn id="95" dur="1000" fill="hold">
                                          <p:stCondLst>
                                            <p:cond delay="0"/>
                                          </p:stCondLst>
                                        </p:cTn>
                                        <p:tgtEl>
                                          <p:spTgt spid="33"/>
                                        </p:tgtEl>
                                        <p:attrNameLst>
                                          <p:attrName>style.visibility</p:attrName>
                                        </p:attrNameLst>
                                      </p:cBhvr>
                                      <p:to>
                                        <p:strVal val="visible"/>
                                      </p:to>
                                    </p:set>
                                    <p:animEffect transition="in" filter="wipe(up)">
                                      <p:cBhvr>
                                        <p:cTn id="96" dur="1000"/>
                                        <p:tgtEl>
                                          <p:spTgt spid="33"/>
                                        </p:tgtEl>
                                      </p:cBhvr>
                                    </p:animEffect>
                                  </p:childTnLst>
                                </p:cTn>
                              </p:par>
                            </p:childTnLst>
                          </p:cTn>
                        </p:par>
                        <p:par>
                          <p:cTn id="97" fill="hold">
                            <p:stCondLst>
                              <p:cond delay="1000"/>
                            </p:stCondLst>
                            <p:childTnLst>
                              <p:par>
                                <p:cTn id="98" presetID="27" presetClass="entr" presetSubtype="0" fill="hold" grpId="0" nodeType="afterEffect">
                                  <p:stCondLst>
                                    <p:cond delay="0"/>
                                  </p:stCondLst>
                                  <p:iterate type="lt">
                                    <p:tmPct val="50000"/>
                                  </p:iterate>
                                  <p:childTnLst>
                                    <p:set>
                                      <p:cBhvr>
                                        <p:cTn id="99" dur="1" fill="hold">
                                          <p:stCondLst>
                                            <p:cond delay="0"/>
                                          </p:stCondLst>
                                        </p:cTn>
                                        <p:tgtEl>
                                          <p:spTgt spid="26"/>
                                        </p:tgtEl>
                                        <p:attrNameLst>
                                          <p:attrName>style.visibility</p:attrName>
                                        </p:attrNameLst>
                                      </p:cBhvr>
                                      <p:to>
                                        <p:strVal val="visible"/>
                                      </p:to>
                                    </p:set>
                                    <p:anim calcmode="discrete" valueType="clr">
                                      <p:cBhvr override="childStyle">
                                        <p:cTn id="100" dur="80"/>
                                        <p:tgtEl>
                                          <p:spTgt spid="26"/>
                                        </p:tgtEl>
                                        <p:attrNameLst>
                                          <p:attrName>style.color</p:attrName>
                                        </p:attrNameLst>
                                      </p:cBhvr>
                                      <p:tavLst>
                                        <p:tav tm="0">
                                          <p:val>
                                            <p:clrVal>
                                              <a:schemeClr val="accent2"/>
                                            </p:clrVal>
                                          </p:val>
                                        </p:tav>
                                        <p:tav tm="50000">
                                          <p:val>
                                            <p:clrVal>
                                              <a:schemeClr val="hlink"/>
                                            </p:clrVal>
                                          </p:val>
                                        </p:tav>
                                      </p:tavLst>
                                    </p:anim>
                                    <p:anim calcmode="discrete" valueType="clr">
                                      <p:cBhvr>
                                        <p:cTn id="101" dur="80"/>
                                        <p:tgtEl>
                                          <p:spTgt spid="26"/>
                                        </p:tgtEl>
                                        <p:attrNameLst>
                                          <p:attrName>fillcolor</p:attrName>
                                        </p:attrNameLst>
                                      </p:cBhvr>
                                      <p:tavLst>
                                        <p:tav tm="0">
                                          <p:val>
                                            <p:clrVal>
                                              <a:schemeClr val="accent2"/>
                                            </p:clrVal>
                                          </p:val>
                                        </p:tav>
                                        <p:tav tm="50000">
                                          <p:val>
                                            <p:clrVal>
                                              <a:schemeClr val="hlink"/>
                                            </p:clrVal>
                                          </p:val>
                                        </p:tav>
                                      </p:tavLst>
                                    </p:anim>
                                    <p:set>
                                      <p:cBhvr>
                                        <p:cTn id="102" dur="80"/>
                                        <p:tgtEl>
                                          <p:spTgt spid="26"/>
                                        </p:tgtEl>
                                        <p:attrNameLst>
                                          <p:attrName>fill.type</p:attrName>
                                        </p:attrNameLst>
                                      </p:cBhvr>
                                      <p:to>
                                        <p:strVal val="solid"/>
                                      </p:to>
                                    </p:set>
                                  </p:childTnLst>
                                </p:cTn>
                              </p:par>
                            </p:childTnLst>
                          </p:cTn>
                        </p:par>
                      </p:childTnLst>
                    </p:cTn>
                  </p:par>
                  <p:par>
                    <p:cTn id="103" fill="hold">
                      <p:stCondLst>
                        <p:cond delay="indefinite"/>
                      </p:stCondLst>
                      <p:childTnLst>
                        <p:par>
                          <p:cTn id="104" fill="hold">
                            <p:stCondLst>
                              <p:cond delay="0"/>
                            </p:stCondLst>
                            <p:childTnLst>
                              <p:par>
                                <p:cTn id="105" presetID="22" presetClass="entr" presetSubtype="4" fill="hold" nodeType="clickEffect">
                                  <p:stCondLst>
                                    <p:cond delay="0"/>
                                  </p:stCondLst>
                                  <p:childTnLst>
                                    <p:set>
                                      <p:cBhvr>
                                        <p:cTn id="106" dur="1" fill="hold">
                                          <p:stCondLst>
                                            <p:cond delay="0"/>
                                          </p:stCondLst>
                                        </p:cTn>
                                        <p:tgtEl>
                                          <p:spTgt spid="5"/>
                                        </p:tgtEl>
                                        <p:attrNameLst>
                                          <p:attrName>style.visibility</p:attrName>
                                        </p:attrNameLst>
                                      </p:cBhvr>
                                      <p:to>
                                        <p:strVal val="visible"/>
                                      </p:to>
                                    </p:set>
                                    <p:animEffect transition="in" filter="wipe(down)">
                                      <p:cBhvr>
                                        <p:cTn id="10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6" grpId="0"/>
      <p:bldP spid="18" grpId="0"/>
      <p:bldP spid="19" grpId="0"/>
      <p:bldP spid="32" grpId="0"/>
      <p:bldP spid="24" grpId="0"/>
      <p:bldP spid="25" grpId="0"/>
      <p:bldP spid="2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441960" y="2725420"/>
            <a:ext cx="5227955" cy="1322070"/>
          </a:xfrm>
          <a:prstGeom prst="rect">
            <a:avLst/>
          </a:prstGeom>
          <a:noFill/>
        </p:spPr>
        <p:txBody>
          <a:bodyPr wrap="square" rtlCol="0">
            <a:spAutoFit/>
          </a:bodyPr>
          <a:lstStyle/>
          <a:p>
            <a:pPr algn="dist"/>
            <a:r>
              <a:rPr lang="zh-CN" altLang="en-US" sz="8000" b="1">
                <a:solidFill>
                  <a:srgbClr val="2FADAC"/>
                </a:solidFill>
                <a:latin typeface="微软雅黑" panose="020B0503020204020204" charset="-122"/>
                <a:ea typeface="微软雅黑" panose="020B0503020204020204" charset="-122"/>
                <a:sym typeface="+mn-ea"/>
              </a:rPr>
              <a:t>谢谢观看</a:t>
            </a:r>
            <a:endParaRPr lang="zh-CN" altLang="en-US" sz="8000" b="1">
              <a:solidFill>
                <a:srgbClr val="2FADAC"/>
              </a:solidFill>
              <a:latin typeface="微软雅黑" panose="020B0503020204020204" charset="-122"/>
              <a:ea typeface="微软雅黑" panose="020B0503020204020204" charset="-122"/>
              <a:sym typeface="+mn-ea"/>
            </a:endParaRPr>
          </a:p>
        </p:txBody>
      </p:sp>
      <p:pic>
        <p:nvPicPr>
          <p:cNvPr id="8" name="图片 7" descr="9e1e3a8fabb0430dfbc8f5c8f2cb18b9"/>
          <p:cNvPicPr>
            <a:picLocks noChangeAspect="1"/>
          </p:cNvPicPr>
          <p:nvPr/>
        </p:nvPicPr>
        <p:blipFill>
          <a:blip r:embed="rId1" cstate="print"/>
          <a:stretch>
            <a:fillRect/>
          </a:stretch>
        </p:blipFill>
        <p:spPr>
          <a:xfrm>
            <a:off x="6018530" y="1054100"/>
            <a:ext cx="5892165" cy="48069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strVal val="#ppt_w+.3"/>
                                          </p:val>
                                        </p:tav>
                                        <p:tav tm="100000">
                                          <p:val>
                                            <p:strVal val="#ppt_w"/>
                                          </p:val>
                                        </p:tav>
                                      </p:tavLst>
                                    </p:anim>
                                    <p:anim calcmode="lin" valueType="num">
                                      <p:cBhvr>
                                        <p:cTn id="8" dur="1000" fill="hold"/>
                                        <p:tgtEl>
                                          <p:spTgt spid="6"/>
                                        </p:tgtEl>
                                        <p:attrNameLst>
                                          <p:attrName>ppt_h</p:attrName>
                                        </p:attrNameLst>
                                      </p:cBhvr>
                                      <p:tavLst>
                                        <p:tav tm="0">
                                          <p:val>
                                            <p:strVal val="#ppt_h"/>
                                          </p:val>
                                        </p:tav>
                                        <p:tav tm="100000">
                                          <p:val>
                                            <p:strVal val="#ppt_h"/>
                                          </p:val>
                                        </p:tav>
                                      </p:tavLst>
                                    </p:anim>
                                    <p:animEffect transition="in" filter="fade">
                                      <p:cBhvr>
                                        <p:cTn id="9"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43903" y="439103"/>
            <a:ext cx="7416800" cy="737235"/>
          </a:xfrm>
          <a:prstGeom prst="rect">
            <a:avLst/>
          </a:prstGeom>
          <a:noFill/>
          <a:ln w="9525">
            <a:noFill/>
          </a:ln>
        </p:spPr>
        <p:txBody>
          <a:bodyPr>
            <a:spAutoFit/>
          </a:bodyPr>
          <a:lstStyle/>
          <a:p>
            <a:pPr fontAlgn="auto">
              <a:lnSpc>
                <a:spcPct val="150000"/>
              </a:lnSpc>
            </a:pPr>
            <a:r>
              <a:rPr lang="zh-CN" altLang="zh-CN" sz="2800" b="1" dirty="0">
                <a:latin typeface="微软雅黑" panose="020B0503020204020204" charset="-122"/>
                <a:ea typeface="微软雅黑" panose="020B0503020204020204" charset="-122"/>
                <a:cs typeface="微软雅黑" panose="020B0503020204020204" charset="-122"/>
              </a:rPr>
              <a:t>案例回顾</a:t>
            </a:r>
            <a:endParaRPr lang="zh-CN" altLang="zh-CN" sz="2800" b="1" dirty="0">
              <a:latin typeface="微软雅黑" panose="020B0503020204020204" charset="-122"/>
              <a:ea typeface="微软雅黑" panose="020B0503020204020204" charset="-122"/>
              <a:cs typeface="微软雅黑" panose="020B0503020204020204" charset="-122"/>
            </a:endParaRPr>
          </a:p>
        </p:txBody>
      </p:sp>
      <p:sp>
        <p:nvSpPr>
          <p:cNvPr id="100" name="文本框 99"/>
          <p:cNvSpPr txBox="1"/>
          <p:nvPr/>
        </p:nvSpPr>
        <p:spPr>
          <a:xfrm>
            <a:off x="1249680" y="1386205"/>
            <a:ext cx="8202930" cy="2861310"/>
          </a:xfrm>
          <a:prstGeom prst="rect">
            <a:avLst/>
          </a:prstGeom>
          <a:noFill/>
          <a:ln w="9525">
            <a:noFill/>
          </a:ln>
        </p:spPr>
        <p:txBody>
          <a:bodyPr wrap="square">
            <a:spAutoFit/>
          </a:bodyPr>
          <a:lstStyle/>
          <a:p>
            <a:pPr indent="266700">
              <a:lnSpc>
                <a:spcPct val="150000"/>
              </a:lnSpc>
            </a:pPr>
            <a:r>
              <a:rPr sz="2400" b="0" spc="300">
                <a:solidFill>
                  <a:schemeClr val="tx1"/>
                </a:solidFill>
                <a:uFillTx/>
                <a:latin typeface="微软雅黑" panose="020B0503020204020204" charset="-122"/>
                <a:ea typeface="微软雅黑" panose="020B0503020204020204" charset="-122"/>
                <a:cs typeface="微软雅黑" panose="020B0503020204020204" charset="-122"/>
              </a:rPr>
              <a:t>一辆2016款吉利GS，1.8L ，行驶里程23000KM，客户反应怠速抖动而送修。维修人员接车后，起动发动机，发动机顺利起动，观察发动机，发动机抖动厉害，且发动机舱听到明显的“呲呲”的漏气声。经维修人员检测，故障发生在进气系统。</a:t>
            </a:r>
            <a:endParaRPr sz="2400" b="0" spc="300">
              <a:solidFill>
                <a:schemeClr val="tx1"/>
              </a:solidFill>
              <a:uFillTx/>
              <a:latin typeface="微软雅黑" panose="020B0503020204020204" charset="-122"/>
              <a:ea typeface="微软雅黑" panose="020B0503020204020204" charset="-122"/>
              <a:cs typeface="微软雅黑" panose="020B0503020204020204" charset="-122"/>
            </a:endParaRPr>
          </a:p>
        </p:txBody>
      </p:sp>
      <p:grpSp>
        <p:nvGrpSpPr>
          <p:cNvPr id="6" name="组合 5"/>
          <p:cNvGrpSpPr/>
          <p:nvPr/>
        </p:nvGrpSpPr>
        <p:grpSpPr>
          <a:xfrm>
            <a:off x="8513445" y="2931160"/>
            <a:ext cx="2877185" cy="3274060"/>
            <a:chOff x="13407" y="4616"/>
            <a:chExt cx="4531" cy="5156"/>
          </a:xfrm>
        </p:grpSpPr>
        <p:pic>
          <p:nvPicPr>
            <p:cNvPr id="19" name="图片 18"/>
            <p:cNvPicPr>
              <a:picLocks noChangeAspect="1"/>
            </p:cNvPicPr>
            <p:nvPr/>
          </p:nvPicPr>
          <p:blipFill>
            <a:blip r:embed="rId1" cstate="print"/>
            <a:stretch>
              <a:fillRect/>
            </a:stretch>
          </p:blipFill>
          <p:spPr>
            <a:xfrm>
              <a:off x="13407" y="6742"/>
              <a:ext cx="2504" cy="3030"/>
            </a:xfrm>
            <a:prstGeom prst="rect">
              <a:avLst/>
            </a:prstGeom>
          </p:spPr>
        </p:pic>
        <p:sp>
          <p:nvSpPr>
            <p:cNvPr id="2" name="云形标注 1"/>
            <p:cNvSpPr/>
            <p:nvPr/>
          </p:nvSpPr>
          <p:spPr>
            <a:xfrm>
              <a:off x="14714" y="4616"/>
              <a:ext cx="3224" cy="2266"/>
            </a:xfrm>
            <a:prstGeom prst="cloudCallout">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5130" y="5459"/>
              <a:ext cx="2393" cy="580"/>
            </a:xfrm>
            <a:prstGeom prst="rect">
              <a:avLst/>
            </a:prstGeom>
            <a:noFill/>
          </p:spPr>
          <p:txBody>
            <a:bodyPr wrap="square" rtlCol="0">
              <a:spAutoFit/>
            </a:bodyPr>
            <a:lstStyle/>
            <a:p>
              <a:r>
                <a:rPr lang="zh-CN" altLang="en-US" dirty="0">
                  <a:latin typeface="微软雅黑" panose="020B0503020204020204" charset="-122"/>
                  <a:ea typeface="微软雅黑" panose="020B0503020204020204" charset="-122"/>
                  <a:sym typeface="+mn-ea"/>
                </a:rPr>
                <a:t>怎么办？</a:t>
              </a:r>
              <a:endParaRPr lang="zh-CN" altLang="en-US">
                <a:solidFill>
                  <a:schemeClr val="tx1"/>
                </a:solidFill>
                <a:uFillTx/>
                <a:latin typeface="微软雅黑" panose="020B0503020204020204" charset="-122"/>
                <a:ea typeface="微软雅黑" panose="020B0503020204020204" charset="-122"/>
                <a:cs typeface="微软雅黑" panose="020B0503020204020204" charset="-122"/>
                <a:sym typeface="+mn-ea"/>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80">
                                          <p:stCondLst>
                                            <p:cond delay="0"/>
                                          </p:stCondLst>
                                        </p:cTn>
                                        <p:tgtEl>
                                          <p:spTgt spid="18"/>
                                        </p:tgtEl>
                                      </p:cBhvr>
                                    </p:animEffect>
                                    <p:anim calcmode="lin" valueType="num">
                                      <p:cBhvr>
                                        <p:cTn id="8"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13" dur="26">
                                          <p:stCondLst>
                                            <p:cond delay="650"/>
                                          </p:stCondLst>
                                        </p:cTn>
                                        <p:tgtEl>
                                          <p:spTgt spid="18"/>
                                        </p:tgtEl>
                                      </p:cBhvr>
                                      <p:to x="100000" y="60000"/>
                                    </p:animScale>
                                    <p:animScale>
                                      <p:cBhvr>
                                        <p:cTn id="14" dur="166" decel="50000">
                                          <p:stCondLst>
                                            <p:cond delay="676"/>
                                          </p:stCondLst>
                                        </p:cTn>
                                        <p:tgtEl>
                                          <p:spTgt spid="18"/>
                                        </p:tgtEl>
                                      </p:cBhvr>
                                      <p:to x="100000" y="100000"/>
                                    </p:animScale>
                                    <p:animScale>
                                      <p:cBhvr>
                                        <p:cTn id="15" dur="26">
                                          <p:stCondLst>
                                            <p:cond delay="1312"/>
                                          </p:stCondLst>
                                        </p:cTn>
                                        <p:tgtEl>
                                          <p:spTgt spid="18"/>
                                        </p:tgtEl>
                                      </p:cBhvr>
                                      <p:to x="100000" y="80000"/>
                                    </p:animScale>
                                    <p:animScale>
                                      <p:cBhvr>
                                        <p:cTn id="16" dur="166" decel="50000">
                                          <p:stCondLst>
                                            <p:cond delay="1338"/>
                                          </p:stCondLst>
                                        </p:cTn>
                                        <p:tgtEl>
                                          <p:spTgt spid="18"/>
                                        </p:tgtEl>
                                      </p:cBhvr>
                                      <p:to x="100000" y="100000"/>
                                    </p:animScale>
                                    <p:animScale>
                                      <p:cBhvr>
                                        <p:cTn id="17" dur="26">
                                          <p:stCondLst>
                                            <p:cond delay="1642"/>
                                          </p:stCondLst>
                                        </p:cTn>
                                        <p:tgtEl>
                                          <p:spTgt spid="18"/>
                                        </p:tgtEl>
                                      </p:cBhvr>
                                      <p:to x="100000" y="90000"/>
                                    </p:animScale>
                                    <p:animScale>
                                      <p:cBhvr>
                                        <p:cTn id="18" dur="166" decel="50000">
                                          <p:stCondLst>
                                            <p:cond delay="1668"/>
                                          </p:stCondLst>
                                        </p:cTn>
                                        <p:tgtEl>
                                          <p:spTgt spid="18"/>
                                        </p:tgtEl>
                                      </p:cBhvr>
                                      <p:to x="100000" y="100000"/>
                                    </p:animScale>
                                    <p:animScale>
                                      <p:cBhvr>
                                        <p:cTn id="19" dur="26">
                                          <p:stCondLst>
                                            <p:cond delay="1808"/>
                                          </p:stCondLst>
                                        </p:cTn>
                                        <p:tgtEl>
                                          <p:spTgt spid="18"/>
                                        </p:tgtEl>
                                      </p:cBhvr>
                                      <p:to x="100000" y="95000"/>
                                    </p:animScale>
                                    <p:animScale>
                                      <p:cBhvr>
                                        <p:cTn id="20" dur="166" decel="50000">
                                          <p:stCondLst>
                                            <p:cond delay="1834"/>
                                          </p:stCondLst>
                                        </p:cTn>
                                        <p:tgtEl>
                                          <p:spTgt spid="18"/>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7" presetClass="entr" presetSubtype="0" fill="hold" grpId="0" nodeType="clickEffect">
                                  <p:stCondLst>
                                    <p:cond delay="0"/>
                                  </p:stCondLst>
                                  <p:iterate type="lt">
                                    <p:tmPct val="50000"/>
                                  </p:iterate>
                                  <p:childTnLst>
                                    <p:set>
                                      <p:cBhvr>
                                        <p:cTn id="24" dur="1" fill="hold">
                                          <p:stCondLst>
                                            <p:cond delay="0"/>
                                          </p:stCondLst>
                                        </p:cTn>
                                        <p:tgtEl>
                                          <p:spTgt spid="100"/>
                                        </p:tgtEl>
                                        <p:attrNameLst>
                                          <p:attrName>style.visibility</p:attrName>
                                        </p:attrNameLst>
                                      </p:cBhvr>
                                      <p:to>
                                        <p:strVal val="visible"/>
                                      </p:to>
                                    </p:set>
                                    <p:anim calcmode="discrete" valueType="clr">
                                      <p:cBhvr override="childStyle">
                                        <p:cTn id="25" dur="80"/>
                                        <p:tgtEl>
                                          <p:spTgt spid="100"/>
                                        </p:tgtEl>
                                        <p:attrNameLst>
                                          <p:attrName>style.color</p:attrName>
                                        </p:attrNameLst>
                                      </p:cBhvr>
                                      <p:tavLst>
                                        <p:tav tm="0">
                                          <p:val>
                                            <p:clrVal>
                                              <a:schemeClr val="accent2"/>
                                            </p:clrVal>
                                          </p:val>
                                        </p:tav>
                                        <p:tav tm="50000">
                                          <p:val>
                                            <p:clrVal>
                                              <a:schemeClr val="hlink"/>
                                            </p:clrVal>
                                          </p:val>
                                        </p:tav>
                                      </p:tavLst>
                                    </p:anim>
                                    <p:anim calcmode="discrete" valueType="clr">
                                      <p:cBhvr>
                                        <p:cTn id="26" dur="80"/>
                                        <p:tgtEl>
                                          <p:spTgt spid="100"/>
                                        </p:tgtEl>
                                        <p:attrNameLst>
                                          <p:attrName>fillcolor</p:attrName>
                                        </p:attrNameLst>
                                      </p:cBhvr>
                                      <p:tavLst>
                                        <p:tav tm="0">
                                          <p:val>
                                            <p:clrVal>
                                              <a:schemeClr val="accent2"/>
                                            </p:clrVal>
                                          </p:val>
                                        </p:tav>
                                        <p:tav tm="50000">
                                          <p:val>
                                            <p:clrVal>
                                              <a:schemeClr val="hlink"/>
                                            </p:clrVal>
                                          </p:val>
                                        </p:tav>
                                      </p:tavLst>
                                    </p:anim>
                                    <p:set>
                                      <p:cBhvr>
                                        <p:cTn id="27" dur="80"/>
                                        <p:tgtEl>
                                          <p:spTgt spid="100"/>
                                        </p:tgtEl>
                                        <p:attrNameLst>
                                          <p:attrName>fill.type</p:attrName>
                                        </p:attrNameLst>
                                      </p:cBhvr>
                                      <p:to>
                                        <p:strVal val="solid"/>
                                      </p:to>
                                    </p:set>
                                  </p:childTnLst>
                                </p:cTn>
                              </p:par>
                            </p:childTnLst>
                          </p:cTn>
                        </p:par>
                      </p:childTnLst>
                    </p:cTn>
                  </p:par>
                  <p:par>
                    <p:cTn id="28" fill="hold">
                      <p:stCondLst>
                        <p:cond delay="indefinite"/>
                      </p:stCondLst>
                      <p:childTnLst>
                        <p:par>
                          <p:cTn id="29" fill="hold">
                            <p:stCondLst>
                              <p:cond delay="0"/>
                            </p:stCondLst>
                            <p:childTnLst>
                              <p:par>
                                <p:cTn id="30" presetID="26" presetClass="entr" presetSubtype="0" fill="hold"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down)">
                                      <p:cBhvr>
                                        <p:cTn id="32" dur="580">
                                          <p:stCondLst>
                                            <p:cond delay="0"/>
                                          </p:stCondLst>
                                        </p:cTn>
                                        <p:tgtEl>
                                          <p:spTgt spid="6"/>
                                        </p:tgtEl>
                                      </p:cBhvr>
                                    </p:animEffect>
                                    <p:anim calcmode="lin" valueType="num">
                                      <p:cBhvr>
                                        <p:cTn id="33"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34"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35"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36"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37"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38" dur="26">
                                          <p:stCondLst>
                                            <p:cond delay="650"/>
                                          </p:stCondLst>
                                        </p:cTn>
                                        <p:tgtEl>
                                          <p:spTgt spid="6"/>
                                        </p:tgtEl>
                                      </p:cBhvr>
                                      <p:to x="100000" y="60000"/>
                                    </p:animScale>
                                    <p:animScale>
                                      <p:cBhvr>
                                        <p:cTn id="39" dur="166" decel="50000">
                                          <p:stCondLst>
                                            <p:cond delay="676"/>
                                          </p:stCondLst>
                                        </p:cTn>
                                        <p:tgtEl>
                                          <p:spTgt spid="6"/>
                                        </p:tgtEl>
                                      </p:cBhvr>
                                      <p:to x="100000" y="100000"/>
                                    </p:animScale>
                                    <p:animScale>
                                      <p:cBhvr>
                                        <p:cTn id="40" dur="26">
                                          <p:stCondLst>
                                            <p:cond delay="1312"/>
                                          </p:stCondLst>
                                        </p:cTn>
                                        <p:tgtEl>
                                          <p:spTgt spid="6"/>
                                        </p:tgtEl>
                                      </p:cBhvr>
                                      <p:to x="100000" y="80000"/>
                                    </p:animScale>
                                    <p:animScale>
                                      <p:cBhvr>
                                        <p:cTn id="41" dur="166" decel="50000">
                                          <p:stCondLst>
                                            <p:cond delay="1338"/>
                                          </p:stCondLst>
                                        </p:cTn>
                                        <p:tgtEl>
                                          <p:spTgt spid="6"/>
                                        </p:tgtEl>
                                      </p:cBhvr>
                                      <p:to x="100000" y="100000"/>
                                    </p:animScale>
                                    <p:animScale>
                                      <p:cBhvr>
                                        <p:cTn id="42" dur="26">
                                          <p:stCondLst>
                                            <p:cond delay="1642"/>
                                          </p:stCondLst>
                                        </p:cTn>
                                        <p:tgtEl>
                                          <p:spTgt spid="6"/>
                                        </p:tgtEl>
                                      </p:cBhvr>
                                      <p:to x="100000" y="90000"/>
                                    </p:animScale>
                                    <p:animScale>
                                      <p:cBhvr>
                                        <p:cTn id="43" dur="166" decel="50000">
                                          <p:stCondLst>
                                            <p:cond delay="1668"/>
                                          </p:stCondLst>
                                        </p:cTn>
                                        <p:tgtEl>
                                          <p:spTgt spid="6"/>
                                        </p:tgtEl>
                                      </p:cBhvr>
                                      <p:to x="100000" y="100000"/>
                                    </p:animScale>
                                    <p:animScale>
                                      <p:cBhvr>
                                        <p:cTn id="44" dur="26">
                                          <p:stCondLst>
                                            <p:cond delay="1808"/>
                                          </p:stCondLst>
                                        </p:cTn>
                                        <p:tgtEl>
                                          <p:spTgt spid="6"/>
                                        </p:tgtEl>
                                      </p:cBhvr>
                                      <p:to x="100000" y="95000"/>
                                    </p:animScale>
                                    <p:animScale>
                                      <p:cBhvr>
                                        <p:cTn id="45" dur="166" decel="50000">
                                          <p:stCondLst>
                                            <p:cond delay="1834"/>
                                          </p:stCondLst>
                                        </p:cTn>
                                        <p:tgtEl>
                                          <p:spTgt spid="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0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rcRect b="12690"/>
          <a:stretch>
            <a:fillRect/>
          </a:stretch>
        </p:blipFill>
        <p:spPr>
          <a:xfrm>
            <a:off x="814070" y="1000125"/>
            <a:ext cx="10563860" cy="4967605"/>
          </a:xfrm>
          <a:prstGeom prst="rect">
            <a:avLst/>
          </a:prstGeom>
        </p:spPr>
      </p:pic>
      <p:grpSp>
        <p:nvGrpSpPr>
          <p:cNvPr id="17" name="组合 16"/>
          <p:cNvGrpSpPr/>
          <p:nvPr/>
        </p:nvGrpSpPr>
        <p:grpSpPr>
          <a:xfrm>
            <a:off x="9608185" y="1085215"/>
            <a:ext cx="1430020" cy="1545590"/>
            <a:chOff x="15131" y="1709"/>
            <a:chExt cx="2252" cy="2434"/>
          </a:xfrm>
        </p:grpSpPr>
        <p:sp>
          <p:nvSpPr>
            <p:cNvPr id="41" name="云形标注 40"/>
            <p:cNvSpPr/>
            <p:nvPr/>
          </p:nvSpPr>
          <p:spPr>
            <a:xfrm>
              <a:off x="15131" y="1709"/>
              <a:ext cx="2253" cy="2434"/>
            </a:xfrm>
            <a:prstGeom prst="cloudCallout">
              <a:avLst>
                <a:gd name="adj1" fmla="val 46791"/>
                <a:gd name="adj2" fmla="val 100000"/>
              </a:avLst>
            </a:prstGeom>
            <a:solidFill>
              <a:schemeClr val="bg1"/>
            </a:solidFill>
            <a:ln w="2540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2" name="文本框 41"/>
            <p:cNvSpPr txBox="1"/>
            <p:nvPr/>
          </p:nvSpPr>
          <p:spPr>
            <a:xfrm>
              <a:off x="15314" y="2612"/>
              <a:ext cx="1888" cy="628"/>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a:latin typeface="微软雅黑" panose="020B0503020204020204" charset="-122"/>
                  <a:ea typeface="微软雅黑" panose="020B0503020204020204" charset="-122"/>
                </a:rPr>
                <a:t>原因分析</a:t>
              </a:r>
              <a:endParaRPr lang="zh-CN" altLang="en-US" sz="2000" b="1">
                <a:latin typeface="微软雅黑" panose="020B0503020204020204" charset="-122"/>
                <a:ea typeface="微软雅黑" panose="020B0503020204020204" charset="-122"/>
              </a:endParaRPr>
            </a:p>
          </p:txBody>
        </p:sp>
      </p:grpSp>
      <p:cxnSp>
        <p:nvCxnSpPr>
          <p:cNvPr id="7" name="直接箭头连接符 6"/>
          <p:cNvCxnSpPr/>
          <p:nvPr/>
        </p:nvCxnSpPr>
        <p:spPr>
          <a:xfrm rot="10800000" flipH="1" flipV="1">
            <a:off x="8417243" y="2730183"/>
            <a:ext cx="871220" cy="876935"/>
          </a:xfrm>
          <a:prstGeom prst="straightConnector1">
            <a:avLst/>
          </a:prstGeom>
          <a:ln w="50800" cmpd="sng">
            <a:solidFill>
              <a:srgbClr val="92D050"/>
            </a:solidFill>
            <a:prstDash val="solid"/>
            <a:tailEnd type="arrow" w="med" len="med"/>
          </a:ln>
        </p:spPr>
        <p:style>
          <a:lnRef idx="3">
            <a:schemeClr val="accent1"/>
          </a:lnRef>
          <a:fillRef idx="0">
            <a:schemeClr val="accent1"/>
          </a:fillRef>
          <a:effectRef idx="2">
            <a:schemeClr val="accent1"/>
          </a:effectRef>
          <a:fontRef idx="minor">
            <a:schemeClr val="tx1"/>
          </a:fontRef>
        </p:style>
      </p:cxnSp>
      <p:sp>
        <p:nvSpPr>
          <p:cNvPr id="8" name="文本框 7"/>
          <p:cNvSpPr txBox="1"/>
          <p:nvPr/>
        </p:nvSpPr>
        <p:spPr>
          <a:xfrm>
            <a:off x="7513003" y="1784668"/>
            <a:ext cx="1916430" cy="82994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400" b="1">
                <a:latin typeface="微软雅黑" panose="020B0503020204020204" charset="-122"/>
                <a:ea typeface="微软雅黑" panose="020B0503020204020204" charset="-122"/>
              </a:rPr>
              <a:t>进气歧管或各种阀泄漏</a:t>
            </a:r>
            <a:endParaRPr lang="zh-CN" altLang="en-US" sz="2400" b="1">
              <a:latin typeface="微软雅黑" panose="020B0503020204020204" charset="-122"/>
              <a:ea typeface="微软雅黑" panose="020B0503020204020204" charset="-122"/>
            </a:endParaRPr>
          </a:p>
        </p:txBody>
      </p:sp>
      <p:sp>
        <p:nvSpPr>
          <p:cNvPr id="14" name="文本框 13"/>
          <p:cNvSpPr txBox="1"/>
          <p:nvPr/>
        </p:nvSpPr>
        <p:spPr>
          <a:xfrm>
            <a:off x="5282248" y="1800543"/>
            <a:ext cx="2068830" cy="82994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400" b="1">
                <a:latin typeface="微软雅黑" panose="020B0503020204020204" charset="-122"/>
                <a:ea typeface="微软雅黑" panose="020B0503020204020204" charset="-122"/>
              </a:rPr>
              <a:t>节气门或进气道积碳过多</a:t>
            </a:r>
            <a:endParaRPr lang="zh-CN" altLang="en-US" sz="2400" b="1">
              <a:latin typeface="微软雅黑" panose="020B0503020204020204" charset="-122"/>
              <a:ea typeface="微软雅黑" panose="020B0503020204020204" charset="-122"/>
            </a:endParaRPr>
          </a:p>
        </p:txBody>
      </p:sp>
      <p:sp>
        <p:nvSpPr>
          <p:cNvPr id="20" name="文本框 19"/>
          <p:cNvSpPr txBox="1"/>
          <p:nvPr/>
        </p:nvSpPr>
        <p:spPr>
          <a:xfrm>
            <a:off x="3476308" y="1800543"/>
            <a:ext cx="1644015" cy="82994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400" b="1">
                <a:latin typeface="微软雅黑" panose="020B0503020204020204" charset="-122"/>
                <a:ea typeface="微软雅黑" panose="020B0503020204020204" charset="-122"/>
              </a:rPr>
              <a:t>怠速空气元件故障</a:t>
            </a:r>
            <a:endParaRPr lang="zh-CN" altLang="en-US" sz="2400" b="1">
              <a:latin typeface="微软雅黑" panose="020B0503020204020204" charset="-122"/>
              <a:ea typeface="微软雅黑" panose="020B0503020204020204" charset="-122"/>
            </a:endParaRPr>
          </a:p>
        </p:txBody>
      </p:sp>
      <p:cxnSp>
        <p:nvCxnSpPr>
          <p:cNvPr id="27" name="直接箭头连接符 26"/>
          <p:cNvCxnSpPr/>
          <p:nvPr/>
        </p:nvCxnSpPr>
        <p:spPr>
          <a:xfrm rot="10800000" flipH="1">
            <a:off x="7513003" y="3725228"/>
            <a:ext cx="798195" cy="1180465"/>
          </a:xfrm>
          <a:prstGeom prst="straightConnector1">
            <a:avLst/>
          </a:prstGeom>
          <a:ln w="50800" cmpd="sng">
            <a:solidFill>
              <a:srgbClr val="92D050"/>
            </a:solidFill>
            <a:prstDash val="solid"/>
            <a:tailEnd type="arrow" w="med" len="med"/>
          </a:ln>
        </p:spPr>
        <p:style>
          <a:lnRef idx="3">
            <a:schemeClr val="accent1"/>
          </a:lnRef>
          <a:fillRef idx="0">
            <a:schemeClr val="accent1"/>
          </a:fillRef>
          <a:effectRef idx="2">
            <a:schemeClr val="accent1"/>
          </a:effectRef>
          <a:fontRef idx="minor">
            <a:schemeClr val="tx1"/>
          </a:fontRef>
        </p:style>
      </p:cxnSp>
      <p:sp>
        <p:nvSpPr>
          <p:cNvPr id="29" name="文本框 28"/>
          <p:cNvSpPr txBox="1"/>
          <p:nvPr/>
        </p:nvSpPr>
        <p:spPr>
          <a:xfrm>
            <a:off x="6545898" y="4759008"/>
            <a:ext cx="1800860" cy="82994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400" b="1">
                <a:latin typeface="微软雅黑" panose="020B0503020204020204" charset="-122"/>
                <a:ea typeface="微软雅黑" panose="020B0503020204020204" charset="-122"/>
              </a:rPr>
              <a:t>怠速开关信号电路故障</a:t>
            </a:r>
            <a:endParaRPr lang="zh-CN" altLang="en-US" sz="2400" b="1">
              <a:latin typeface="微软雅黑" panose="020B0503020204020204" charset="-122"/>
              <a:ea typeface="微软雅黑" panose="020B0503020204020204" charset="-122"/>
            </a:endParaRPr>
          </a:p>
        </p:txBody>
      </p:sp>
      <p:sp>
        <p:nvSpPr>
          <p:cNvPr id="34" name="文本框 33"/>
          <p:cNvSpPr txBox="1"/>
          <p:nvPr/>
        </p:nvSpPr>
        <p:spPr>
          <a:xfrm>
            <a:off x="4401503" y="4759008"/>
            <a:ext cx="2144395" cy="82994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400" b="1">
                <a:latin typeface="微软雅黑" panose="020B0503020204020204" charset="-122"/>
                <a:ea typeface="微软雅黑" panose="020B0503020204020204" charset="-122"/>
              </a:rPr>
              <a:t>怠速控制阀及其电路故障</a:t>
            </a:r>
            <a:endParaRPr lang="zh-CN" altLang="en-US" sz="2400" b="1">
              <a:latin typeface="微软雅黑" panose="020B0503020204020204" charset="-122"/>
              <a:ea typeface="微软雅黑" panose="020B0503020204020204" charset="-122"/>
            </a:endParaRPr>
          </a:p>
        </p:txBody>
      </p:sp>
      <p:sp>
        <p:nvSpPr>
          <p:cNvPr id="40" name="文本框 39"/>
          <p:cNvSpPr txBox="1"/>
          <p:nvPr/>
        </p:nvSpPr>
        <p:spPr>
          <a:xfrm>
            <a:off x="2136458" y="4759008"/>
            <a:ext cx="2112645" cy="82994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altLang="zh-CN" sz="2400" b="1">
                <a:latin typeface="微软雅黑" panose="020B0503020204020204" charset="-122"/>
                <a:ea typeface="微软雅黑" panose="020B0503020204020204" charset="-122"/>
              </a:rPr>
              <a:t>空气流量计及其电路故障</a:t>
            </a:r>
            <a:endParaRPr lang="en-US" altLang="zh-CN" sz="2400" b="1">
              <a:latin typeface="微软雅黑" panose="020B0503020204020204" charset="-122"/>
              <a:ea typeface="微软雅黑" panose="020B0503020204020204" charset="-122"/>
            </a:endParaRPr>
          </a:p>
        </p:txBody>
      </p:sp>
      <p:cxnSp>
        <p:nvCxnSpPr>
          <p:cNvPr id="9" name="直接箭头连接符 8"/>
          <p:cNvCxnSpPr/>
          <p:nvPr/>
        </p:nvCxnSpPr>
        <p:spPr>
          <a:xfrm rot="10800000" flipH="1" flipV="1">
            <a:off x="6163628" y="2730183"/>
            <a:ext cx="871220" cy="876935"/>
          </a:xfrm>
          <a:prstGeom prst="straightConnector1">
            <a:avLst/>
          </a:prstGeom>
          <a:ln w="50800" cmpd="sng">
            <a:solidFill>
              <a:srgbClr val="92D050"/>
            </a:solidFill>
            <a:prstDash val="solid"/>
            <a:tailEnd type="arrow" w="med" len="med"/>
          </a:ln>
        </p:spPr>
        <p:style>
          <a:lnRef idx="3">
            <a:schemeClr val="accent1"/>
          </a:lnRef>
          <a:fillRef idx="0">
            <a:schemeClr val="accent1"/>
          </a:fillRef>
          <a:effectRef idx="2">
            <a:schemeClr val="accent1"/>
          </a:effectRef>
          <a:fontRef idx="minor">
            <a:schemeClr val="tx1"/>
          </a:fontRef>
        </p:style>
      </p:cxnSp>
      <p:cxnSp>
        <p:nvCxnSpPr>
          <p:cNvPr id="10" name="直接箭头连接符 9"/>
          <p:cNvCxnSpPr/>
          <p:nvPr/>
        </p:nvCxnSpPr>
        <p:spPr>
          <a:xfrm rot="10800000" flipH="1" flipV="1">
            <a:off x="2210753" y="2730183"/>
            <a:ext cx="871220" cy="876935"/>
          </a:xfrm>
          <a:prstGeom prst="straightConnector1">
            <a:avLst/>
          </a:prstGeom>
          <a:ln w="50800" cmpd="sng">
            <a:solidFill>
              <a:srgbClr val="92D050"/>
            </a:solidFill>
            <a:prstDash val="solid"/>
            <a:tailEnd type="arrow" w="med" len="med"/>
          </a:ln>
        </p:spPr>
        <p:style>
          <a:lnRef idx="3">
            <a:schemeClr val="accent1"/>
          </a:lnRef>
          <a:fillRef idx="0">
            <a:schemeClr val="accent1"/>
          </a:fillRef>
          <a:effectRef idx="2">
            <a:schemeClr val="accent1"/>
          </a:effectRef>
          <a:fontRef idx="minor">
            <a:schemeClr val="tx1"/>
          </a:fontRef>
        </p:style>
      </p:cxnSp>
      <p:cxnSp>
        <p:nvCxnSpPr>
          <p:cNvPr id="11" name="直接箭头连接符 10"/>
          <p:cNvCxnSpPr/>
          <p:nvPr/>
        </p:nvCxnSpPr>
        <p:spPr>
          <a:xfrm rot="10800000" flipH="1" flipV="1">
            <a:off x="4249103" y="2730183"/>
            <a:ext cx="871220" cy="876935"/>
          </a:xfrm>
          <a:prstGeom prst="straightConnector1">
            <a:avLst/>
          </a:prstGeom>
          <a:ln w="50800" cmpd="sng">
            <a:solidFill>
              <a:srgbClr val="92D050"/>
            </a:solidFill>
            <a:prstDash val="solid"/>
            <a:tailEnd type="arrow" w="med" len="med"/>
          </a:ln>
        </p:spPr>
        <p:style>
          <a:lnRef idx="3">
            <a:schemeClr val="accent1"/>
          </a:lnRef>
          <a:fillRef idx="0">
            <a:schemeClr val="accent1"/>
          </a:fillRef>
          <a:effectRef idx="2">
            <a:schemeClr val="accent1"/>
          </a:effectRef>
          <a:fontRef idx="minor">
            <a:schemeClr val="tx1"/>
          </a:fontRef>
        </p:style>
      </p:cxnSp>
      <p:sp>
        <p:nvSpPr>
          <p:cNvPr id="21" name="文本框 20"/>
          <p:cNvSpPr txBox="1"/>
          <p:nvPr/>
        </p:nvSpPr>
        <p:spPr>
          <a:xfrm>
            <a:off x="1745933" y="1900238"/>
            <a:ext cx="1264285" cy="82994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400" b="1">
                <a:latin typeface="微软雅黑" panose="020B0503020204020204" charset="-122"/>
                <a:ea typeface="微软雅黑" panose="020B0503020204020204" charset="-122"/>
              </a:rPr>
              <a:t>进气量失准</a:t>
            </a:r>
            <a:endParaRPr lang="zh-CN" altLang="en-US" sz="2400" b="1">
              <a:latin typeface="微软雅黑" panose="020B0503020204020204" charset="-122"/>
              <a:ea typeface="微软雅黑" panose="020B0503020204020204" charset="-122"/>
            </a:endParaRPr>
          </a:p>
        </p:txBody>
      </p:sp>
      <p:cxnSp>
        <p:nvCxnSpPr>
          <p:cNvPr id="23" name="直接箭头连接符 22"/>
          <p:cNvCxnSpPr/>
          <p:nvPr/>
        </p:nvCxnSpPr>
        <p:spPr>
          <a:xfrm rot="10800000" flipH="1">
            <a:off x="3081973" y="3725228"/>
            <a:ext cx="806450" cy="1170940"/>
          </a:xfrm>
          <a:prstGeom prst="straightConnector1">
            <a:avLst/>
          </a:prstGeom>
          <a:ln w="50800" cmpd="sng">
            <a:solidFill>
              <a:srgbClr val="92D050"/>
            </a:solidFill>
            <a:prstDash val="solid"/>
            <a:tailEnd type="arrow" w="med" len="med"/>
          </a:ln>
        </p:spPr>
        <p:style>
          <a:lnRef idx="3">
            <a:schemeClr val="accent1"/>
          </a:lnRef>
          <a:fillRef idx="0">
            <a:schemeClr val="accent1"/>
          </a:fillRef>
          <a:effectRef idx="2">
            <a:schemeClr val="accent1"/>
          </a:effectRef>
          <a:fontRef idx="minor">
            <a:schemeClr val="tx1"/>
          </a:fontRef>
        </p:style>
      </p:cxnSp>
      <p:cxnSp>
        <p:nvCxnSpPr>
          <p:cNvPr id="43" name="直接箭头连接符 42"/>
          <p:cNvCxnSpPr/>
          <p:nvPr/>
        </p:nvCxnSpPr>
        <p:spPr>
          <a:xfrm rot="10800000" flipH="1">
            <a:off x="5282248" y="3725228"/>
            <a:ext cx="741045" cy="1079500"/>
          </a:xfrm>
          <a:prstGeom prst="straightConnector1">
            <a:avLst/>
          </a:prstGeom>
          <a:ln w="50800" cmpd="sng">
            <a:solidFill>
              <a:srgbClr val="92D050"/>
            </a:solidFill>
            <a:prstDash val="solid"/>
            <a:tailEnd type="arrow" w="med" len="med"/>
          </a:ln>
        </p:spPr>
        <p:style>
          <a:lnRef idx="3">
            <a:schemeClr val="accent1"/>
          </a:lnRef>
          <a:fillRef idx="0">
            <a:schemeClr val="accent1"/>
          </a:fillRef>
          <a:effectRef idx="2">
            <a:schemeClr val="accent1"/>
          </a:effectRef>
          <a:fontRef idx="minor">
            <a:schemeClr val="tx1"/>
          </a:fontRef>
        </p:style>
      </p:cxnSp>
      <p:sp>
        <p:nvSpPr>
          <p:cNvPr id="12" name="矩形 11"/>
          <p:cNvSpPr/>
          <p:nvPr/>
        </p:nvSpPr>
        <p:spPr>
          <a:xfrm>
            <a:off x="813753" y="496253"/>
            <a:ext cx="7416800" cy="737235"/>
          </a:xfrm>
          <a:prstGeom prst="rect">
            <a:avLst/>
          </a:prstGeom>
          <a:noFill/>
          <a:ln w="9525">
            <a:noFill/>
          </a:ln>
        </p:spPr>
        <p:txBody>
          <a:bodyPr>
            <a:spAutoFit/>
          </a:bodyPr>
          <a:p>
            <a:pPr fontAlgn="auto">
              <a:lnSpc>
                <a:spcPct val="150000"/>
              </a:lnSpc>
            </a:pPr>
            <a:r>
              <a:rPr lang="zh-CN" altLang="zh-CN" sz="2800" b="1" dirty="0">
                <a:latin typeface="微软雅黑" panose="020B0503020204020204" charset="-122"/>
                <a:ea typeface="微软雅黑" panose="020B0503020204020204" charset="-122"/>
                <a:cs typeface="微软雅黑" panose="020B0503020204020204" charset="-122"/>
              </a:rPr>
              <a:t>案例分析</a:t>
            </a:r>
            <a:endParaRPr lang="zh-CN" altLang="zh-CN" sz="2800" b="1"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80">
                                          <p:stCondLst>
                                            <p:cond delay="0"/>
                                          </p:stCondLst>
                                        </p:cTn>
                                        <p:tgtEl>
                                          <p:spTgt spid="12"/>
                                        </p:tgtEl>
                                      </p:cBhvr>
                                    </p:animEffect>
                                    <p:anim calcmode="lin" valueType="num">
                                      <p:cBhvr>
                                        <p:cTn id="8"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13" dur="26">
                                          <p:stCondLst>
                                            <p:cond delay="650"/>
                                          </p:stCondLst>
                                        </p:cTn>
                                        <p:tgtEl>
                                          <p:spTgt spid="12"/>
                                        </p:tgtEl>
                                      </p:cBhvr>
                                      <p:to x="100000" y="60000"/>
                                    </p:animScale>
                                    <p:animScale>
                                      <p:cBhvr>
                                        <p:cTn id="14" dur="166" decel="50000">
                                          <p:stCondLst>
                                            <p:cond delay="676"/>
                                          </p:stCondLst>
                                        </p:cTn>
                                        <p:tgtEl>
                                          <p:spTgt spid="12"/>
                                        </p:tgtEl>
                                      </p:cBhvr>
                                      <p:to x="100000" y="100000"/>
                                    </p:animScale>
                                    <p:animScale>
                                      <p:cBhvr>
                                        <p:cTn id="15" dur="26">
                                          <p:stCondLst>
                                            <p:cond delay="1312"/>
                                          </p:stCondLst>
                                        </p:cTn>
                                        <p:tgtEl>
                                          <p:spTgt spid="12"/>
                                        </p:tgtEl>
                                      </p:cBhvr>
                                      <p:to x="100000" y="80000"/>
                                    </p:animScale>
                                    <p:animScale>
                                      <p:cBhvr>
                                        <p:cTn id="16" dur="166" decel="50000">
                                          <p:stCondLst>
                                            <p:cond delay="1338"/>
                                          </p:stCondLst>
                                        </p:cTn>
                                        <p:tgtEl>
                                          <p:spTgt spid="12"/>
                                        </p:tgtEl>
                                      </p:cBhvr>
                                      <p:to x="100000" y="100000"/>
                                    </p:animScale>
                                    <p:animScale>
                                      <p:cBhvr>
                                        <p:cTn id="17" dur="26">
                                          <p:stCondLst>
                                            <p:cond delay="1642"/>
                                          </p:stCondLst>
                                        </p:cTn>
                                        <p:tgtEl>
                                          <p:spTgt spid="12"/>
                                        </p:tgtEl>
                                      </p:cBhvr>
                                      <p:to x="100000" y="90000"/>
                                    </p:animScale>
                                    <p:animScale>
                                      <p:cBhvr>
                                        <p:cTn id="18" dur="166" decel="50000">
                                          <p:stCondLst>
                                            <p:cond delay="1668"/>
                                          </p:stCondLst>
                                        </p:cTn>
                                        <p:tgtEl>
                                          <p:spTgt spid="12"/>
                                        </p:tgtEl>
                                      </p:cBhvr>
                                      <p:to x="100000" y="100000"/>
                                    </p:animScale>
                                    <p:animScale>
                                      <p:cBhvr>
                                        <p:cTn id="19" dur="26">
                                          <p:stCondLst>
                                            <p:cond delay="1808"/>
                                          </p:stCondLst>
                                        </p:cTn>
                                        <p:tgtEl>
                                          <p:spTgt spid="12"/>
                                        </p:tgtEl>
                                      </p:cBhvr>
                                      <p:to x="100000" y="95000"/>
                                    </p:animScale>
                                    <p:animScale>
                                      <p:cBhvr>
                                        <p:cTn id="20" dur="166" decel="50000">
                                          <p:stCondLst>
                                            <p:cond delay="1834"/>
                                          </p:stCondLst>
                                        </p:cTn>
                                        <p:tgtEl>
                                          <p:spTgt spid="1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2" presetClass="entr" presetSubtype="2" fill="hold" nodeType="clickEffect">
                                  <p:stCondLst>
                                    <p:cond delay="0"/>
                                  </p:stCondLst>
                                  <p:childTnLst>
                                    <p:set>
                                      <p:cBhvr>
                                        <p:cTn id="24" dur="1000" fill="hold">
                                          <p:stCondLst>
                                            <p:cond delay="0"/>
                                          </p:stCondLst>
                                        </p:cTn>
                                        <p:tgtEl>
                                          <p:spTgt spid="3"/>
                                        </p:tgtEl>
                                        <p:attrNameLst>
                                          <p:attrName>style.visibility</p:attrName>
                                        </p:attrNameLst>
                                      </p:cBhvr>
                                      <p:to>
                                        <p:strVal val="visible"/>
                                      </p:to>
                                    </p:set>
                                    <p:animEffect transition="in" filter="wipe(right)">
                                      <p:cBhvr>
                                        <p:cTn id="25" dur="1000"/>
                                        <p:tgtEl>
                                          <p:spTgt spid="3"/>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nodeType="clickEffect">
                                  <p:stCondLst>
                                    <p:cond delay="0"/>
                                  </p:stCondLst>
                                  <p:childTnLst>
                                    <p:set>
                                      <p:cBhvr>
                                        <p:cTn id="29" dur="1000" fill="hold">
                                          <p:stCondLst>
                                            <p:cond delay="0"/>
                                          </p:stCondLst>
                                        </p:cTn>
                                        <p:tgtEl>
                                          <p:spTgt spid="7"/>
                                        </p:tgtEl>
                                        <p:attrNameLst>
                                          <p:attrName>style.visibility</p:attrName>
                                        </p:attrNameLst>
                                      </p:cBhvr>
                                      <p:to>
                                        <p:strVal val="visible"/>
                                      </p:to>
                                    </p:set>
                                    <p:animEffect transition="in" filter="wipe(down)">
                                      <p:cBhvr>
                                        <p:cTn id="30" dur="1000"/>
                                        <p:tgtEl>
                                          <p:spTgt spid="7"/>
                                        </p:tgtEl>
                                      </p:cBhvr>
                                    </p:animEffect>
                                  </p:childTnLst>
                                </p:cTn>
                              </p:par>
                            </p:childTnLst>
                          </p:cTn>
                        </p:par>
                        <p:par>
                          <p:cTn id="31" fill="hold">
                            <p:stCondLst>
                              <p:cond delay="1000"/>
                            </p:stCondLst>
                            <p:childTnLst>
                              <p:par>
                                <p:cTn id="32" presetID="27" presetClass="entr" presetSubtype="0" fill="hold" grpId="0" nodeType="afterEffect">
                                  <p:stCondLst>
                                    <p:cond delay="0"/>
                                  </p:stCondLst>
                                  <p:iterate type="lt">
                                    <p:tmPct val="50000"/>
                                  </p:iterate>
                                  <p:childTnLst>
                                    <p:set>
                                      <p:cBhvr>
                                        <p:cTn id="33" dur="1" fill="hold">
                                          <p:stCondLst>
                                            <p:cond delay="0"/>
                                          </p:stCondLst>
                                        </p:cTn>
                                        <p:tgtEl>
                                          <p:spTgt spid="8"/>
                                        </p:tgtEl>
                                        <p:attrNameLst>
                                          <p:attrName>style.visibility</p:attrName>
                                        </p:attrNameLst>
                                      </p:cBhvr>
                                      <p:to>
                                        <p:strVal val="visible"/>
                                      </p:to>
                                    </p:set>
                                    <p:anim calcmode="discrete" valueType="clr">
                                      <p:cBhvr override="childStyle">
                                        <p:cTn id="34"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35" dur="80"/>
                                        <p:tgtEl>
                                          <p:spTgt spid="8"/>
                                        </p:tgtEl>
                                        <p:attrNameLst>
                                          <p:attrName>fillcolor</p:attrName>
                                        </p:attrNameLst>
                                      </p:cBhvr>
                                      <p:tavLst>
                                        <p:tav tm="0">
                                          <p:val>
                                            <p:clrVal>
                                              <a:schemeClr val="accent2"/>
                                            </p:clrVal>
                                          </p:val>
                                        </p:tav>
                                        <p:tav tm="50000">
                                          <p:val>
                                            <p:clrVal>
                                              <a:schemeClr val="hlink"/>
                                            </p:clrVal>
                                          </p:val>
                                        </p:tav>
                                      </p:tavLst>
                                    </p:anim>
                                    <p:set>
                                      <p:cBhvr>
                                        <p:cTn id="36" dur="80"/>
                                        <p:tgtEl>
                                          <p:spTgt spid="8"/>
                                        </p:tgtEl>
                                        <p:attrNameLst>
                                          <p:attrName>fill.type</p:attrName>
                                        </p:attrNameLst>
                                      </p:cBhvr>
                                      <p:to>
                                        <p:strVal val="solid"/>
                                      </p:to>
                                    </p:set>
                                  </p:childTnLst>
                                </p:cTn>
                              </p:par>
                            </p:childTnLst>
                          </p:cTn>
                        </p:par>
                      </p:childTnLst>
                    </p:cTn>
                  </p:par>
                  <p:par>
                    <p:cTn id="37" fill="hold">
                      <p:stCondLst>
                        <p:cond delay="indefinite"/>
                      </p:stCondLst>
                      <p:childTnLst>
                        <p:par>
                          <p:cTn id="38" fill="hold">
                            <p:stCondLst>
                              <p:cond delay="0"/>
                            </p:stCondLst>
                            <p:childTnLst>
                              <p:par>
                                <p:cTn id="39" presetID="22" presetClass="entr" presetSubtype="4" fill="hold" nodeType="clickEffect">
                                  <p:stCondLst>
                                    <p:cond delay="0"/>
                                  </p:stCondLst>
                                  <p:childTnLst>
                                    <p:set>
                                      <p:cBhvr>
                                        <p:cTn id="40" dur="1000" fill="hold">
                                          <p:stCondLst>
                                            <p:cond delay="0"/>
                                          </p:stCondLst>
                                        </p:cTn>
                                        <p:tgtEl>
                                          <p:spTgt spid="9"/>
                                        </p:tgtEl>
                                        <p:attrNameLst>
                                          <p:attrName>style.visibility</p:attrName>
                                        </p:attrNameLst>
                                      </p:cBhvr>
                                      <p:to>
                                        <p:strVal val="visible"/>
                                      </p:to>
                                    </p:set>
                                    <p:animEffect transition="in" filter="wipe(down)">
                                      <p:cBhvr>
                                        <p:cTn id="41" dur="1000"/>
                                        <p:tgtEl>
                                          <p:spTgt spid="9"/>
                                        </p:tgtEl>
                                      </p:cBhvr>
                                    </p:animEffect>
                                  </p:childTnLst>
                                </p:cTn>
                              </p:par>
                            </p:childTnLst>
                          </p:cTn>
                        </p:par>
                        <p:par>
                          <p:cTn id="42" fill="hold">
                            <p:stCondLst>
                              <p:cond delay="1000"/>
                            </p:stCondLst>
                            <p:childTnLst>
                              <p:par>
                                <p:cTn id="43" presetID="27" presetClass="entr" presetSubtype="0" fill="hold" grpId="0" nodeType="afterEffect">
                                  <p:stCondLst>
                                    <p:cond delay="0"/>
                                  </p:stCondLst>
                                  <p:iterate type="lt">
                                    <p:tmPct val="50000"/>
                                  </p:iterate>
                                  <p:childTnLst>
                                    <p:set>
                                      <p:cBhvr>
                                        <p:cTn id="44" dur="1" fill="hold">
                                          <p:stCondLst>
                                            <p:cond delay="0"/>
                                          </p:stCondLst>
                                        </p:cTn>
                                        <p:tgtEl>
                                          <p:spTgt spid="14"/>
                                        </p:tgtEl>
                                        <p:attrNameLst>
                                          <p:attrName>style.visibility</p:attrName>
                                        </p:attrNameLst>
                                      </p:cBhvr>
                                      <p:to>
                                        <p:strVal val="visible"/>
                                      </p:to>
                                    </p:set>
                                    <p:anim calcmode="discrete" valueType="clr">
                                      <p:cBhvr override="childStyle">
                                        <p:cTn id="45" dur="8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46" dur="80"/>
                                        <p:tgtEl>
                                          <p:spTgt spid="14"/>
                                        </p:tgtEl>
                                        <p:attrNameLst>
                                          <p:attrName>fillcolor</p:attrName>
                                        </p:attrNameLst>
                                      </p:cBhvr>
                                      <p:tavLst>
                                        <p:tav tm="0">
                                          <p:val>
                                            <p:clrVal>
                                              <a:schemeClr val="accent2"/>
                                            </p:clrVal>
                                          </p:val>
                                        </p:tav>
                                        <p:tav tm="50000">
                                          <p:val>
                                            <p:clrVal>
                                              <a:schemeClr val="hlink"/>
                                            </p:clrVal>
                                          </p:val>
                                        </p:tav>
                                      </p:tavLst>
                                    </p:anim>
                                    <p:set>
                                      <p:cBhvr>
                                        <p:cTn id="47" dur="80"/>
                                        <p:tgtEl>
                                          <p:spTgt spid="14"/>
                                        </p:tgtEl>
                                        <p:attrNameLst>
                                          <p:attrName>fill.type</p:attrName>
                                        </p:attrNameLst>
                                      </p:cBhvr>
                                      <p:to>
                                        <p:strVal val="solid"/>
                                      </p:to>
                                    </p:se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nodeType="clickEffect">
                                  <p:stCondLst>
                                    <p:cond delay="0"/>
                                  </p:stCondLst>
                                  <p:childTnLst>
                                    <p:set>
                                      <p:cBhvr>
                                        <p:cTn id="51" dur="1000" fill="hold">
                                          <p:stCondLst>
                                            <p:cond delay="0"/>
                                          </p:stCondLst>
                                        </p:cTn>
                                        <p:tgtEl>
                                          <p:spTgt spid="11"/>
                                        </p:tgtEl>
                                        <p:attrNameLst>
                                          <p:attrName>style.visibility</p:attrName>
                                        </p:attrNameLst>
                                      </p:cBhvr>
                                      <p:to>
                                        <p:strVal val="visible"/>
                                      </p:to>
                                    </p:set>
                                    <p:animEffect transition="in" filter="wipe(down)">
                                      <p:cBhvr>
                                        <p:cTn id="52" dur="1000"/>
                                        <p:tgtEl>
                                          <p:spTgt spid="11"/>
                                        </p:tgtEl>
                                      </p:cBhvr>
                                    </p:animEffect>
                                  </p:childTnLst>
                                </p:cTn>
                              </p:par>
                            </p:childTnLst>
                          </p:cTn>
                        </p:par>
                        <p:par>
                          <p:cTn id="53" fill="hold">
                            <p:stCondLst>
                              <p:cond delay="1000"/>
                            </p:stCondLst>
                            <p:childTnLst>
                              <p:par>
                                <p:cTn id="54" presetID="27" presetClass="entr" presetSubtype="0" fill="hold" grpId="0" nodeType="afterEffect">
                                  <p:stCondLst>
                                    <p:cond delay="0"/>
                                  </p:stCondLst>
                                  <p:iterate type="lt">
                                    <p:tmPct val="50000"/>
                                  </p:iterate>
                                  <p:childTnLst>
                                    <p:set>
                                      <p:cBhvr>
                                        <p:cTn id="55" dur="1" fill="hold">
                                          <p:stCondLst>
                                            <p:cond delay="0"/>
                                          </p:stCondLst>
                                        </p:cTn>
                                        <p:tgtEl>
                                          <p:spTgt spid="20"/>
                                        </p:tgtEl>
                                        <p:attrNameLst>
                                          <p:attrName>style.visibility</p:attrName>
                                        </p:attrNameLst>
                                      </p:cBhvr>
                                      <p:to>
                                        <p:strVal val="visible"/>
                                      </p:to>
                                    </p:set>
                                    <p:anim calcmode="discrete" valueType="clr">
                                      <p:cBhvr override="childStyle">
                                        <p:cTn id="56" dur="80"/>
                                        <p:tgtEl>
                                          <p:spTgt spid="20"/>
                                        </p:tgtEl>
                                        <p:attrNameLst>
                                          <p:attrName>style.color</p:attrName>
                                        </p:attrNameLst>
                                      </p:cBhvr>
                                      <p:tavLst>
                                        <p:tav tm="0">
                                          <p:val>
                                            <p:clrVal>
                                              <a:schemeClr val="accent2"/>
                                            </p:clrVal>
                                          </p:val>
                                        </p:tav>
                                        <p:tav tm="50000">
                                          <p:val>
                                            <p:clrVal>
                                              <a:schemeClr val="hlink"/>
                                            </p:clrVal>
                                          </p:val>
                                        </p:tav>
                                      </p:tavLst>
                                    </p:anim>
                                    <p:anim calcmode="discrete" valueType="clr">
                                      <p:cBhvr>
                                        <p:cTn id="57" dur="80"/>
                                        <p:tgtEl>
                                          <p:spTgt spid="20"/>
                                        </p:tgtEl>
                                        <p:attrNameLst>
                                          <p:attrName>fillcolor</p:attrName>
                                        </p:attrNameLst>
                                      </p:cBhvr>
                                      <p:tavLst>
                                        <p:tav tm="0">
                                          <p:val>
                                            <p:clrVal>
                                              <a:schemeClr val="accent2"/>
                                            </p:clrVal>
                                          </p:val>
                                        </p:tav>
                                        <p:tav tm="50000">
                                          <p:val>
                                            <p:clrVal>
                                              <a:schemeClr val="hlink"/>
                                            </p:clrVal>
                                          </p:val>
                                        </p:tav>
                                      </p:tavLst>
                                    </p:anim>
                                    <p:set>
                                      <p:cBhvr>
                                        <p:cTn id="58" dur="80"/>
                                        <p:tgtEl>
                                          <p:spTgt spid="20"/>
                                        </p:tgtEl>
                                        <p:attrNameLst>
                                          <p:attrName>fill.type</p:attrName>
                                        </p:attrNameLst>
                                      </p:cBhvr>
                                      <p:to>
                                        <p:strVal val="solid"/>
                                      </p:to>
                                    </p:set>
                                  </p:childTnLst>
                                </p:cTn>
                              </p:par>
                            </p:childTnLst>
                          </p:cTn>
                        </p:par>
                      </p:childTnLst>
                    </p:cTn>
                  </p:par>
                  <p:par>
                    <p:cTn id="59" fill="hold">
                      <p:stCondLst>
                        <p:cond delay="indefinite"/>
                      </p:stCondLst>
                      <p:childTnLst>
                        <p:par>
                          <p:cTn id="60" fill="hold">
                            <p:stCondLst>
                              <p:cond delay="0"/>
                            </p:stCondLst>
                            <p:childTnLst>
                              <p:par>
                                <p:cTn id="61" presetID="22" presetClass="entr" presetSubtype="4" fill="hold" nodeType="clickEffect">
                                  <p:stCondLst>
                                    <p:cond delay="0"/>
                                  </p:stCondLst>
                                  <p:childTnLst>
                                    <p:set>
                                      <p:cBhvr>
                                        <p:cTn id="62" dur="1000" fill="hold">
                                          <p:stCondLst>
                                            <p:cond delay="0"/>
                                          </p:stCondLst>
                                        </p:cTn>
                                        <p:tgtEl>
                                          <p:spTgt spid="10"/>
                                        </p:tgtEl>
                                        <p:attrNameLst>
                                          <p:attrName>style.visibility</p:attrName>
                                        </p:attrNameLst>
                                      </p:cBhvr>
                                      <p:to>
                                        <p:strVal val="visible"/>
                                      </p:to>
                                    </p:set>
                                    <p:animEffect transition="in" filter="wipe(down)">
                                      <p:cBhvr>
                                        <p:cTn id="63" dur="1000"/>
                                        <p:tgtEl>
                                          <p:spTgt spid="10"/>
                                        </p:tgtEl>
                                      </p:cBhvr>
                                    </p:animEffect>
                                  </p:childTnLst>
                                </p:cTn>
                              </p:par>
                            </p:childTnLst>
                          </p:cTn>
                        </p:par>
                        <p:par>
                          <p:cTn id="64" fill="hold">
                            <p:stCondLst>
                              <p:cond delay="1000"/>
                            </p:stCondLst>
                            <p:childTnLst>
                              <p:par>
                                <p:cTn id="65" presetID="27" presetClass="entr" presetSubtype="0" fill="hold" grpId="0" nodeType="afterEffect">
                                  <p:stCondLst>
                                    <p:cond delay="0"/>
                                  </p:stCondLst>
                                  <p:iterate type="lt">
                                    <p:tmPct val="50000"/>
                                  </p:iterate>
                                  <p:childTnLst>
                                    <p:set>
                                      <p:cBhvr>
                                        <p:cTn id="66" dur="1" fill="hold">
                                          <p:stCondLst>
                                            <p:cond delay="0"/>
                                          </p:stCondLst>
                                        </p:cTn>
                                        <p:tgtEl>
                                          <p:spTgt spid="21"/>
                                        </p:tgtEl>
                                        <p:attrNameLst>
                                          <p:attrName>style.visibility</p:attrName>
                                        </p:attrNameLst>
                                      </p:cBhvr>
                                      <p:to>
                                        <p:strVal val="visible"/>
                                      </p:to>
                                    </p:set>
                                    <p:anim calcmode="discrete" valueType="clr">
                                      <p:cBhvr override="childStyle">
                                        <p:cTn id="67" dur="80"/>
                                        <p:tgtEl>
                                          <p:spTgt spid="21"/>
                                        </p:tgtEl>
                                        <p:attrNameLst>
                                          <p:attrName>style.color</p:attrName>
                                        </p:attrNameLst>
                                      </p:cBhvr>
                                      <p:tavLst>
                                        <p:tav tm="0">
                                          <p:val>
                                            <p:clrVal>
                                              <a:schemeClr val="accent2"/>
                                            </p:clrVal>
                                          </p:val>
                                        </p:tav>
                                        <p:tav tm="50000">
                                          <p:val>
                                            <p:clrVal>
                                              <a:schemeClr val="hlink"/>
                                            </p:clrVal>
                                          </p:val>
                                        </p:tav>
                                      </p:tavLst>
                                    </p:anim>
                                    <p:anim calcmode="discrete" valueType="clr">
                                      <p:cBhvr>
                                        <p:cTn id="68" dur="80"/>
                                        <p:tgtEl>
                                          <p:spTgt spid="21"/>
                                        </p:tgtEl>
                                        <p:attrNameLst>
                                          <p:attrName>fillcolor</p:attrName>
                                        </p:attrNameLst>
                                      </p:cBhvr>
                                      <p:tavLst>
                                        <p:tav tm="0">
                                          <p:val>
                                            <p:clrVal>
                                              <a:schemeClr val="accent2"/>
                                            </p:clrVal>
                                          </p:val>
                                        </p:tav>
                                        <p:tav tm="50000">
                                          <p:val>
                                            <p:clrVal>
                                              <a:schemeClr val="hlink"/>
                                            </p:clrVal>
                                          </p:val>
                                        </p:tav>
                                      </p:tavLst>
                                    </p:anim>
                                    <p:set>
                                      <p:cBhvr>
                                        <p:cTn id="69" dur="80"/>
                                        <p:tgtEl>
                                          <p:spTgt spid="21"/>
                                        </p:tgtEl>
                                        <p:attrNameLst>
                                          <p:attrName>fill.type</p:attrName>
                                        </p:attrNameLst>
                                      </p:cBhvr>
                                      <p:to>
                                        <p:strVal val="solid"/>
                                      </p:to>
                                    </p:set>
                                  </p:childTnLst>
                                </p:cTn>
                              </p:par>
                            </p:childTnLst>
                          </p:cTn>
                        </p:par>
                      </p:childTnLst>
                    </p:cTn>
                  </p:par>
                  <p:par>
                    <p:cTn id="70" fill="hold">
                      <p:stCondLst>
                        <p:cond delay="indefinite"/>
                      </p:stCondLst>
                      <p:childTnLst>
                        <p:par>
                          <p:cTn id="71" fill="hold">
                            <p:stCondLst>
                              <p:cond delay="0"/>
                            </p:stCondLst>
                            <p:childTnLst>
                              <p:par>
                                <p:cTn id="72" presetID="22" presetClass="entr" presetSubtype="1" fill="hold" nodeType="clickEffect">
                                  <p:stCondLst>
                                    <p:cond delay="0"/>
                                  </p:stCondLst>
                                  <p:childTnLst>
                                    <p:set>
                                      <p:cBhvr>
                                        <p:cTn id="73" dur="1000" fill="hold">
                                          <p:stCondLst>
                                            <p:cond delay="0"/>
                                          </p:stCondLst>
                                        </p:cTn>
                                        <p:tgtEl>
                                          <p:spTgt spid="27"/>
                                        </p:tgtEl>
                                        <p:attrNameLst>
                                          <p:attrName>style.visibility</p:attrName>
                                        </p:attrNameLst>
                                      </p:cBhvr>
                                      <p:to>
                                        <p:strVal val="visible"/>
                                      </p:to>
                                    </p:set>
                                    <p:animEffect transition="in" filter="wipe(up)">
                                      <p:cBhvr>
                                        <p:cTn id="74" dur="1000"/>
                                        <p:tgtEl>
                                          <p:spTgt spid="27"/>
                                        </p:tgtEl>
                                      </p:cBhvr>
                                    </p:animEffect>
                                  </p:childTnLst>
                                </p:cTn>
                              </p:par>
                            </p:childTnLst>
                          </p:cTn>
                        </p:par>
                        <p:par>
                          <p:cTn id="75" fill="hold">
                            <p:stCondLst>
                              <p:cond delay="1000"/>
                            </p:stCondLst>
                            <p:childTnLst>
                              <p:par>
                                <p:cTn id="76" presetID="27" presetClass="entr" presetSubtype="0" fill="hold" grpId="0" nodeType="afterEffect">
                                  <p:stCondLst>
                                    <p:cond delay="0"/>
                                  </p:stCondLst>
                                  <p:iterate type="lt">
                                    <p:tmPct val="50000"/>
                                  </p:iterate>
                                  <p:childTnLst>
                                    <p:set>
                                      <p:cBhvr>
                                        <p:cTn id="77" dur="1" fill="hold">
                                          <p:stCondLst>
                                            <p:cond delay="0"/>
                                          </p:stCondLst>
                                        </p:cTn>
                                        <p:tgtEl>
                                          <p:spTgt spid="29"/>
                                        </p:tgtEl>
                                        <p:attrNameLst>
                                          <p:attrName>style.visibility</p:attrName>
                                        </p:attrNameLst>
                                      </p:cBhvr>
                                      <p:to>
                                        <p:strVal val="visible"/>
                                      </p:to>
                                    </p:set>
                                    <p:anim calcmode="discrete" valueType="clr">
                                      <p:cBhvr override="childStyle">
                                        <p:cTn id="78" dur="80"/>
                                        <p:tgtEl>
                                          <p:spTgt spid="29"/>
                                        </p:tgtEl>
                                        <p:attrNameLst>
                                          <p:attrName>style.color</p:attrName>
                                        </p:attrNameLst>
                                      </p:cBhvr>
                                      <p:tavLst>
                                        <p:tav tm="0">
                                          <p:val>
                                            <p:clrVal>
                                              <a:schemeClr val="accent2"/>
                                            </p:clrVal>
                                          </p:val>
                                        </p:tav>
                                        <p:tav tm="50000">
                                          <p:val>
                                            <p:clrVal>
                                              <a:schemeClr val="hlink"/>
                                            </p:clrVal>
                                          </p:val>
                                        </p:tav>
                                      </p:tavLst>
                                    </p:anim>
                                    <p:anim calcmode="discrete" valueType="clr">
                                      <p:cBhvr>
                                        <p:cTn id="79" dur="80"/>
                                        <p:tgtEl>
                                          <p:spTgt spid="29"/>
                                        </p:tgtEl>
                                        <p:attrNameLst>
                                          <p:attrName>fillcolor</p:attrName>
                                        </p:attrNameLst>
                                      </p:cBhvr>
                                      <p:tavLst>
                                        <p:tav tm="0">
                                          <p:val>
                                            <p:clrVal>
                                              <a:schemeClr val="accent2"/>
                                            </p:clrVal>
                                          </p:val>
                                        </p:tav>
                                        <p:tav tm="50000">
                                          <p:val>
                                            <p:clrVal>
                                              <a:schemeClr val="hlink"/>
                                            </p:clrVal>
                                          </p:val>
                                        </p:tav>
                                      </p:tavLst>
                                    </p:anim>
                                    <p:set>
                                      <p:cBhvr>
                                        <p:cTn id="80" dur="80"/>
                                        <p:tgtEl>
                                          <p:spTgt spid="29"/>
                                        </p:tgtEl>
                                        <p:attrNameLst>
                                          <p:attrName>fill.type</p:attrName>
                                        </p:attrNameLst>
                                      </p:cBhvr>
                                      <p:to>
                                        <p:strVal val="solid"/>
                                      </p:to>
                                    </p:set>
                                  </p:childTnLst>
                                </p:cTn>
                              </p:par>
                            </p:childTnLst>
                          </p:cTn>
                        </p:par>
                      </p:childTnLst>
                    </p:cTn>
                  </p:par>
                  <p:par>
                    <p:cTn id="81" fill="hold">
                      <p:stCondLst>
                        <p:cond delay="indefinite"/>
                      </p:stCondLst>
                      <p:childTnLst>
                        <p:par>
                          <p:cTn id="82" fill="hold">
                            <p:stCondLst>
                              <p:cond delay="0"/>
                            </p:stCondLst>
                            <p:childTnLst>
                              <p:par>
                                <p:cTn id="83" presetID="22" presetClass="entr" presetSubtype="1" fill="hold" nodeType="clickEffect">
                                  <p:stCondLst>
                                    <p:cond delay="0"/>
                                  </p:stCondLst>
                                  <p:childTnLst>
                                    <p:set>
                                      <p:cBhvr>
                                        <p:cTn id="84" dur="1000" fill="hold">
                                          <p:stCondLst>
                                            <p:cond delay="0"/>
                                          </p:stCondLst>
                                        </p:cTn>
                                        <p:tgtEl>
                                          <p:spTgt spid="43"/>
                                        </p:tgtEl>
                                        <p:attrNameLst>
                                          <p:attrName>style.visibility</p:attrName>
                                        </p:attrNameLst>
                                      </p:cBhvr>
                                      <p:to>
                                        <p:strVal val="visible"/>
                                      </p:to>
                                    </p:set>
                                    <p:animEffect transition="in" filter="wipe(up)">
                                      <p:cBhvr>
                                        <p:cTn id="85" dur="1000"/>
                                        <p:tgtEl>
                                          <p:spTgt spid="43"/>
                                        </p:tgtEl>
                                      </p:cBhvr>
                                    </p:animEffect>
                                  </p:childTnLst>
                                </p:cTn>
                              </p:par>
                            </p:childTnLst>
                          </p:cTn>
                        </p:par>
                        <p:par>
                          <p:cTn id="86" fill="hold">
                            <p:stCondLst>
                              <p:cond delay="1000"/>
                            </p:stCondLst>
                            <p:childTnLst>
                              <p:par>
                                <p:cTn id="87" presetID="27" presetClass="entr" presetSubtype="0" fill="hold" grpId="0" nodeType="afterEffect">
                                  <p:stCondLst>
                                    <p:cond delay="0"/>
                                  </p:stCondLst>
                                  <p:iterate type="lt">
                                    <p:tmPct val="50000"/>
                                  </p:iterate>
                                  <p:childTnLst>
                                    <p:set>
                                      <p:cBhvr>
                                        <p:cTn id="88" dur="1" fill="hold">
                                          <p:stCondLst>
                                            <p:cond delay="0"/>
                                          </p:stCondLst>
                                        </p:cTn>
                                        <p:tgtEl>
                                          <p:spTgt spid="34"/>
                                        </p:tgtEl>
                                        <p:attrNameLst>
                                          <p:attrName>style.visibility</p:attrName>
                                        </p:attrNameLst>
                                      </p:cBhvr>
                                      <p:to>
                                        <p:strVal val="visible"/>
                                      </p:to>
                                    </p:set>
                                    <p:anim calcmode="discrete" valueType="clr">
                                      <p:cBhvr override="childStyle">
                                        <p:cTn id="89" dur="80"/>
                                        <p:tgtEl>
                                          <p:spTgt spid="34"/>
                                        </p:tgtEl>
                                        <p:attrNameLst>
                                          <p:attrName>style.color</p:attrName>
                                        </p:attrNameLst>
                                      </p:cBhvr>
                                      <p:tavLst>
                                        <p:tav tm="0">
                                          <p:val>
                                            <p:clrVal>
                                              <a:schemeClr val="accent2"/>
                                            </p:clrVal>
                                          </p:val>
                                        </p:tav>
                                        <p:tav tm="50000">
                                          <p:val>
                                            <p:clrVal>
                                              <a:schemeClr val="hlink"/>
                                            </p:clrVal>
                                          </p:val>
                                        </p:tav>
                                      </p:tavLst>
                                    </p:anim>
                                    <p:anim calcmode="discrete" valueType="clr">
                                      <p:cBhvr>
                                        <p:cTn id="90" dur="80"/>
                                        <p:tgtEl>
                                          <p:spTgt spid="34"/>
                                        </p:tgtEl>
                                        <p:attrNameLst>
                                          <p:attrName>fillcolor</p:attrName>
                                        </p:attrNameLst>
                                      </p:cBhvr>
                                      <p:tavLst>
                                        <p:tav tm="0">
                                          <p:val>
                                            <p:clrVal>
                                              <a:schemeClr val="accent2"/>
                                            </p:clrVal>
                                          </p:val>
                                        </p:tav>
                                        <p:tav tm="50000">
                                          <p:val>
                                            <p:clrVal>
                                              <a:schemeClr val="hlink"/>
                                            </p:clrVal>
                                          </p:val>
                                        </p:tav>
                                      </p:tavLst>
                                    </p:anim>
                                    <p:set>
                                      <p:cBhvr>
                                        <p:cTn id="91" dur="80"/>
                                        <p:tgtEl>
                                          <p:spTgt spid="34"/>
                                        </p:tgtEl>
                                        <p:attrNameLst>
                                          <p:attrName>fill.type</p:attrName>
                                        </p:attrNameLst>
                                      </p:cBhvr>
                                      <p:to>
                                        <p:strVal val="solid"/>
                                      </p:to>
                                    </p:set>
                                  </p:childTnLst>
                                </p:cTn>
                              </p:par>
                            </p:childTnLst>
                          </p:cTn>
                        </p:par>
                      </p:childTnLst>
                    </p:cTn>
                  </p:par>
                  <p:par>
                    <p:cTn id="92" fill="hold">
                      <p:stCondLst>
                        <p:cond delay="indefinite"/>
                      </p:stCondLst>
                      <p:childTnLst>
                        <p:par>
                          <p:cTn id="93" fill="hold">
                            <p:stCondLst>
                              <p:cond delay="0"/>
                            </p:stCondLst>
                            <p:childTnLst>
                              <p:par>
                                <p:cTn id="94" presetID="22" presetClass="entr" presetSubtype="1" fill="hold" nodeType="clickEffect">
                                  <p:stCondLst>
                                    <p:cond delay="0"/>
                                  </p:stCondLst>
                                  <p:childTnLst>
                                    <p:set>
                                      <p:cBhvr>
                                        <p:cTn id="95" dur="1000" fill="hold">
                                          <p:stCondLst>
                                            <p:cond delay="0"/>
                                          </p:stCondLst>
                                        </p:cTn>
                                        <p:tgtEl>
                                          <p:spTgt spid="23"/>
                                        </p:tgtEl>
                                        <p:attrNameLst>
                                          <p:attrName>style.visibility</p:attrName>
                                        </p:attrNameLst>
                                      </p:cBhvr>
                                      <p:to>
                                        <p:strVal val="visible"/>
                                      </p:to>
                                    </p:set>
                                    <p:animEffect transition="in" filter="wipe(up)">
                                      <p:cBhvr>
                                        <p:cTn id="96" dur="1000"/>
                                        <p:tgtEl>
                                          <p:spTgt spid="23"/>
                                        </p:tgtEl>
                                      </p:cBhvr>
                                    </p:animEffect>
                                  </p:childTnLst>
                                </p:cTn>
                              </p:par>
                            </p:childTnLst>
                          </p:cTn>
                        </p:par>
                        <p:par>
                          <p:cTn id="97" fill="hold">
                            <p:stCondLst>
                              <p:cond delay="1000"/>
                            </p:stCondLst>
                            <p:childTnLst>
                              <p:par>
                                <p:cTn id="98" presetID="27" presetClass="entr" presetSubtype="0" fill="hold" grpId="0" nodeType="afterEffect">
                                  <p:stCondLst>
                                    <p:cond delay="0"/>
                                  </p:stCondLst>
                                  <p:iterate type="lt">
                                    <p:tmPct val="50000"/>
                                  </p:iterate>
                                  <p:childTnLst>
                                    <p:set>
                                      <p:cBhvr>
                                        <p:cTn id="99" dur="1" fill="hold">
                                          <p:stCondLst>
                                            <p:cond delay="0"/>
                                          </p:stCondLst>
                                        </p:cTn>
                                        <p:tgtEl>
                                          <p:spTgt spid="40"/>
                                        </p:tgtEl>
                                        <p:attrNameLst>
                                          <p:attrName>style.visibility</p:attrName>
                                        </p:attrNameLst>
                                      </p:cBhvr>
                                      <p:to>
                                        <p:strVal val="visible"/>
                                      </p:to>
                                    </p:set>
                                    <p:anim calcmode="discrete" valueType="clr">
                                      <p:cBhvr override="childStyle">
                                        <p:cTn id="100" dur="80"/>
                                        <p:tgtEl>
                                          <p:spTgt spid="40"/>
                                        </p:tgtEl>
                                        <p:attrNameLst>
                                          <p:attrName>style.color</p:attrName>
                                        </p:attrNameLst>
                                      </p:cBhvr>
                                      <p:tavLst>
                                        <p:tav tm="0">
                                          <p:val>
                                            <p:clrVal>
                                              <a:schemeClr val="accent2"/>
                                            </p:clrVal>
                                          </p:val>
                                        </p:tav>
                                        <p:tav tm="50000">
                                          <p:val>
                                            <p:clrVal>
                                              <a:schemeClr val="hlink"/>
                                            </p:clrVal>
                                          </p:val>
                                        </p:tav>
                                      </p:tavLst>
                                    </p:anim>
                                    <p:anim calcmode="discrete" valueType="clr">
                                      <p:cBhvr>
                                        <p:cTn id="101" dur="80"/>
                                        <p:tgtEl>
                                          <p:spTgt spid="40"/>
                                        </p:tgtEl>
                                        <p:attrNameLst>
                                          <p:attrName>fillcolor</p:attrName>
                                        </p:attrNameLst>
                                      </p:cBhvr>
                                      <p:tavLst>
                                        <p:tav tm="0">
                                          <p:val>
                                            <p:clrVal>
                                              <a:schemeClr val="accent2"/>
                                            </p:clrVal>
                                          </p:val>
                                        </p:tav>
                                        <p:tav tm="50000">
                                          <p:val>
                                            <p:clrVal>
                                              <a:schemeClr val="hlink"/>
                                            </p:clrVal>
                                          </p:val>
                                        </p:tav>
                                      </p:tavLst>
                                    </p:anim>
                                    <p:set>
                                      <p:cBhvr>
                                        <p:cTn id="102" dur="80"/>
                                        <p:tgtEl>
                                          <p:spTgt spid="40"/>
                                        </p:tgtEl>
                                        <p:attrNameLst>
                                          <p:attrName>fill.type</p:attrName>
                                        </p:attrNameLst>
                                      </p:cBhvr>
                                      <p:to>
                                        <p:strVal val="solid"/>
                                      </p:to>
                                    </p:set>
                                  </p:childTnLst>
                                </p:cTn>
                              </p:par>
                            </p:childTnLst>
                          </p:cTn>
                        </p:par>
                      </p:childTnLst>
                    </p:cTn>
                  </p:par>
                  <p:par>
                    <p:cTn id="103" fill="hold">
                      <p:stCondLst>
                        <p:cond delay="indefinite"/>
                      </p:stCondLst>
                      <p:childTnLst>
                        <p:par>
                          <p:cTn id="104" fill="hold">
                            <p:stCondLst>
                              <p:cond delay="0"/>
                            </p:stCondLst>
                            <p:childTnLst>
                              <p:par>
                                <p:cTn id="105" presetID="22" presetClass="entr" presetSubtype="4" fill="hold" nodeType="clickEffect">
                                  <p:stCondLst>
                                    <p:cond delay="0"/>
                                  </p:stCondLst>
                                  <p:childTnLst>
                                    <p:set>
                                      <p:cBhvr>
                                        <p:cTn id="106" dur="1" fill="hold">
                                          <p:stCondLst>
                                            <p:cond delay="0"/>
                                          </p:stCondLst>
                                        </p:cTn>
                                        <p:tgtEl>
                                          <p:spTgt spid="17"/>
                                        </p:tgtEl>
                                        <p:attrNameLst>
                                          <p:attrName>style.visibility</p:attrName>
                                        </p:attrNameLst>
                                      </p:cBhvr>
                                      <p:to>
                                        <p:strVal val="visible"/>
                                      </p:to>
                                    </p:set>
                                    <p:animEffect transition="in" filter="wipe(down)">
                                      <p:cBhvr>
                                        <p:cTn id="10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8" grpId="0"/>
      <p:bldP spid="14" grpId="0"/>
      <p:bldP spid="20" grpId="0"/>
      <p:bldP spid="21" grpId="0"/>
      <p:bldP spid="29" grpId="0"/>
      <p:bldP spid="34" grpId="0"/>
      <p:bldP spid="4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825818" y="493713"/>
            <a:ext cx="7416800" cy="737235"/>
          </a:xfrm>
          <a:prstGeom prst="rect">
            <a:avLst/>
          </a:prstGeom>
          <a:noFill/>
          <a:ln w="9525">
            <a:noFill/>
          </a:ln>
        </p:spPr>
        <p:txBody>
          <a:bodyPr>
            <a:spAutoFit/>
          </a:bodyPr>
          <a:p>
            <a:pPr fontAlgn="auto">
              <a:lnSpc>
                <a:spcPct val="150000"/>
              </a:lnSpc>
            </a:pPr>
            <a:r>
              <a:rPr lang="zh-CN" altLang="zh-CN" sz="2800" b="1" dirty="0">
                <a:latin typeface="微软雅黑" panose="020B0503020204020204" charset="-122"/>
                <a:ea typeface="微软雅黑" panose="020B0503020204020204" charset="-122"/>
                <a:cs typeface="微软雅黑" panose="020B0503020204020204" charset="-122"/>
              </a:rPr>
              <a:t>故障检修</a:t>
            </a:r>
            <a:endParaRPr lang="zh-CN" altLang="zh-CN" sz="2800" b="1" dirty="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2992120" y="770890"/>
            <a:ext cx="3085465" cy="460375"/>
          </a:xfrm>
          <a:prstGeom prst="rect">
            <a:avLst/>
          </a:prstGeom>
          <a:noFill/>
          <a:ln w="9525">
            <a:noFill/>
          </a:ln>
        </p:spPr>
        <p:txBody>
          <a:bodyPr wrap="square">
            <a:spAutoFit/>
          </a:bodyPr>
          <a:p>
            <a:pPr indent="0"/>
            <a:r>
              <a:rPr lang="en-US" altLang="zh-CN" sz="2400">
                <a:latin typeface="微软雅黑" panose="020B0503020204020204" charset="-122"/>
                <a:ea typeface="微软雅黑" panose="020B0503020204020204" charset="-122"/>
              </a:rPr>
              <a:t>——</a:t>
            </a:r>
            <a:r>
              <a:rPr lang="zh-CN" altLang="en-US" sz="2400">
                <a:latin typeface="微软雅黑" panose="020B0503020204020204" charset="-122"/>
                <a:ea typeface="微软雅黑" panose="020B0503020204020204" charset="-122"/>
              </a:rPr>
              <a:t>基本检查</a:t>
            </a:r>
            <a:endParaRPr lang="zh-CN" altLang="en-US" sz="2400">
              <a:latin typeface="微软雅黑" panose="020B0503020204020204" charset="-122"/>
              <a:ea typeface="微软雅黑" panose="020B0503020204020204" charset="-122"/>
            </a:endParaRPr>
          </a:p>
        </p:txBody>
      </p:sp>
      <p:pic>
        <p:nvPicPr>
          <p:cNvPr id="5" name="图片 4"/>
          <p:cNvPicPr>
            <a:picLocks noChangeAspect="1"/>
          </p:cNvPicPr>
          <p:nvPr/>
        </p:nvPicPr>
        <p:blipFill>
          <a:blip r:embed="rId1"/>
          <a:srcRect t="11797" b="35156"/>
          <a:stretch>
            <a:fillRect/>
          </a:stretch>
        </p:blipFill>
        <p:spPr>
          <a:xfrm>
            <a:off x="2515870" y="1656715"/>
            <a:ext cx="6511925" cy="3720465"/>
          </a:xfrm>
          <a:prstGeom prst="rect">
            <a:avLst/>
          </a:prstGeom>
        </p:spPr>
      </p:pic>
      <p:sp>
        <p:nvSpPr>
          <p:cNvPr id="13" name="圆角矩形标注 12"/>
          <p:cNvSpPr/>
          <p:nvPr/>
        </p:nvSpPr>
        <p:spPr>
          <a:xfrm>
            <a:off x="427990" y="1656715"/>
            <a:ext cx="1837690" cy="1022985"/>
          </a:xfrm>
          <a:prstGeom prst="wedgeRoundRectCallout">
            <a:avLst>
              <a:gd name="adj1" fmla="val 58362"/>
              <a:gd name="adj2" fmla="val 91216"/>
              <a:gd name="adj3" fmla="val 16667"/>
            </a:avLst>
          </a:prstGeom>
          <a:noFill/>
          <a:ln w="28575" cap="flat" cmpd="sng">
            <a:solidFill>
              <a:srgbClr val="FF0000"/>
            </a:solidFill>
            <a:prstDash val="solid"/>
            <a:miter/>
            <a:headEnd type="none" w="med" len="med"/>
            <a:tailEnd type="none" w="med" len="med"/>
          </a:ln>
        </p:spPr>
        <p:txBody>
          <a:bodyPr lIns="0" rIns="0"/>
          <a:p>
            <a:pPr algn="l">
              <a:lnSpc>
                <a:spcPct val="120000"/>
              </a:lnSpc>
            </a:pPr>
            <a:r>
              <a:rPr lang="zh-CN" sz="2000" spc="300" dirty="0">
                <a:uFillTx/>
                <a:latin typeface="微软雅黑" panose="020B0503020204020204" charset="-122"/>
                <a:ea typeface="微软雅黑" panose="020B0503020204020204" charset="-122"/>
              </a:rPr>
              <a:t>观察发动机运转情况</a:t>
            </a:r>
            <a:endParaRPr lang="zh-CN" sz="2000" spc="300" dirty="0">
              <a:uFillTx/>
              <a:latin typeface="微软雅黑" panose="020B0503020204020204" charset="-122"/>
              <a:ea typeface="微软雅黑" panose="020B0503020204020204" charset="-122"/>
            </a:endParaRPr>
          </a:p>
        </p:txBody>
      </p:sp>
      <p:pic>
        <p:nvPicPr>
          <p:cNvPr id="15" name="图片 14"/>
          <p:cNvPicPr>
            <a:picLocks noChangeAspect="1"/>
          </p:cNvPicPr>
          <p:nvPr/>
        </p:nvPicPr>
        <p:blipFill>
          <a:blip r:embed="rId2"/>
          <a:srcRect l="8342" t="49320" r="73109" b="13247"/>
          <a:stretch>
            <a:fillRect/>
          </a:stretch>
        </p:blipFill>
        <p:spPr>
          <a:xfrm>
            <a:off x="9888220" y="937895"/>
            <a:ext cx="1643380" cy="1760855"/>
          </a:xfrm>
          <a:prstGeom prst="rect">
            <a:avLst/>
          </a:prstGeom>
        </p:spPr>
      </p:pic>
      <p:sp>
        <p:nvSpPr>
          <p:cNvPr id="160" name=" 160"/>
          <p:cNvSpPr/>
          <p:nvPr/>
        </p:nvSpPr>
        <p:spPr>
          <a:xfrm>
            <a:off x="8441690" y="2359025"/>
            <a:ext cx="1323975" cy="815975"/>
          </a:xfrm>
          <a:custGeom>
            <a:avLst/>
            <a:gdLst>
              <a:gd name="connsiteX0" fmla="*/ 2723651 w 2860172"/>
              <a:gd name="connsiteY0" fmla="*/ 817 h 2023853"/>
              <a:gd name="connsiteX1" fmla="*/ 2826935 w 2860172"/>
              <a:gd name="connsiteY1" fmla="*/ 33337 h 2023853"/>
              <a:gd name="connsiteX2" fmla="*/ 2829774 w 2860172"/>
              <a:gd name="connsiteY2" fmla="*/ 35326 h 2023853"/>
              <a:gd name="connsiteX3" fmla="*/ 2849613 w 2860172"/>
              <a:gd name="connsiteY3" fmla="*/ 185007 h 2023853"/>
              <a:gd name="connsiteX4" fmla="*/ 2807494 w 2860172"/>
              <a:gd name="connsiteY4" fmla="*/ 326285 h 2023853"/>
              <a:gd name="connsiteX5" fmla="*/ 2480152 w 2860172"/>
              <a:gd name="connsiteY5" fmla="*/ 1326140 h 2023853"/>
              <a:gd name="connsiteX6" fmla="*/ 2479216 w 2860172"/>
              <a:gd name="connsiteY6" fmla="*/ 1322755 h 2023853"/>
              <a:gd name="connsiteX7" fmla="*/ 2348905 w 2860172"/>
              <a:gd name="connsiteY7" fmla="*/ 1721466 h 2023853"/>
              <a:gd name="connsiteX8" fmla="*/ 2280556 w 2860172"/>
              <a:gd name="connsiteY8" fmla="*/ 1058272 h 2023853"/>
              <a:gd name="connsiteX9" fmla="*/ 2226338 w 2860172"/>
              <a:gd name="connsiteY9" fmla="*/ 1103673 h 2023853"/>
              <a:gd name="connsiteX10" fmla="*/ 0 w 2860172"/>
              <a:gd name="connsiteY10" fmla="*/ 2023853 h 2023853"/>
              <a:gd name="connsiteX11" fmla="*/ 1702841 w 2860172"/>
              <a:gd name="connsiteY11" fmla="*/ 735848 h 2023853"/>
              <a:gd name="connsiteX12" fmla="*/ 1811294 w 2860172"/>
              <a:gd name="connsiteY12" fmla="*/ 575004 h 2023853"/>
              <a:gd name="connsiteX13" fmla="*/ 1151281 w 2860172"/>
              <a:gd name="connsiteY13" fmla="*/ 506068 h 2023853"/>
              <a:gd name="connsiteX14" fmla="*/ 2640411 w 2860172"/>
              <a:gd name="connsiteY14" fmla="*/ 20803 h 2023853"/>
              <a:gd name="connsiteX15" fmla="*/ 2675299 w 2860172"/>
              <a:gd name="connsiteY15" fmla="*/ 10454 h 2023853"/>
              <a:gd name="connsiteX16" fmla="*/ 2723651 w 2860172"/>
              <a:gd name="connsiteY16" fmla="*/ 817 h 2023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60172" h="2023853">
                <a:moveTo>
                  <a:pt x="2723651" y="817"/>
                </a:moveTo>
                <a:cubicBezTo>
                  <a:pt x="2768908" y="-3349"/>
                  <a:pt x="2804496" y="8545"/>
                  <a:pt x="2826935" y="33337"/>
                </a:cubicBezTo>
                <a:cubicBezTo>
                  <a:pt x="2828146" y="33729"/>
                  <a:pt x="2828970" y="34520"/>
                  <a:pt x="2829774" y="35326"/>
                </a:cubicBezTo>
                <a:cubicBezTo>
                  <a:pt x="2860445" y="66039"/>
                  <a:pt x="2869482" y="118360"/>
                  <a:pt x="2849613" y="185007"/>
                </a:cubicBezTo>
                <a:lnTo>
                  <a:pt x="2807494" y="326285"/>
                </a:lnTo>
                <a:lnTo>
                  <a:pt x="2480152" y="1326140"/>
                </a:lnTo>
                <a:lnTo>
                  <a:pt x="2479216" y="1322755"/>
                </a:lnTo>
                <a:lnTo>
                  <a:pt x="2348905" y="1721466"/>
                </a:lnTo>
                <a:lnTo>
                  <a:pt x="2280556" y="1058272"/>
                </a:lnTo>
                <a:lnTo>
                  <a:pt x="2226338" y="1103673"/>
                </a:lnTo>
                <a:cubicBezTo>
                  <a:pt x="1323053" y="1809646"/>
                  <a:pt x="162385" y="2005519"/>
                  <a:pt x="0" y="2023853"/>
                </a:cubicBezTo>
                <a:cubicBezTo>
                  <a:pt x="722027" y="1807246"/>
                  <a:pt x="1311081" y="1275400"/>
                  <a:pt x="1702841" y="735848"/>
                </a:cubicBezTo>
                <a:lnTo>
                  <a:pt x="1811294" y="575004"/>
                </a:lnTo>
                <a:lnTo>
                  <a:pt x="1151281" y="506068"/>
                </a:lnTo>
                <a:lnTo>
                  <a:pt x="2640411" y="20803"/>
                </a:lnTo>
                <a:lnTo>
                  <a:pt x="2675299" y="10454"/>
                </a:lnTo>
                <a:cubicBezTo>
                  <a:pt x="2692405" y="5379"/>
                  <a:pt x="2708565" y="2206"/>
                  <a:pt x="2723651" y="817"/>
                </a:cubicBez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6" name="圆角矩形标注 15"/>
          <p:cNvSpPr/>
          <p:nvPr/>
        </p:nvSpPr>
        <p:spPr>
          <a:xfrm>
            <a:off x="427990" y="5008245"/>
            <a:ext cx="2314575" cy="1330325"/>
          </a:xfrm>
          <a:prstGeom prst="wedgeRoundRectCallout">
            <a:avLst>
              <a:gd name="adj1" fmla="val 68382"/>
              <a:gd name="adj2" fmla="val -61855"/>
              <a:gd name="adj3" fmla="val 16667"/>
            </a:avLst>
          </a:prstGeom>
          <a:noFill/>
          <a:ln w="28575" cap="flat" cmpd="sng">
            <a:solidFill>
              <a:srgbClr val="FF0000"/>
            </a:solidFill>
            <a:prstDash val="solid"/>
            <a:miter/>
            <a:headEnd type="none" w="med" len="med"/>
            <a:tailEnd type="none" w="med" len="med"/>
          </a:ln>
        </p:spPr>
        <p:txBody>
          <a:bodyPr lIns="0" rIns="0"/>
          <a:p>
            <a:pPr algn="l">
              <a:lnSpc>
                <a:spcPct val="120000"/>
              </a:lnSpc>
            </a:pPr>
            <a:r>
              <a:rPr lang="zh-CN" sz="2000" spc="300" dirty="0">
                <a:uFillTx/>
                <a:latin typeface="微软雅黑" panose="020B0503020204020204" charset="-122"/>
                <a:ea typeface="微软雅黑" panose="020B0503020204020204" charset="-122"/>
              </a:rPr>
              <a:t>观察是</a:t>
            </a:r>
            <a:r>
              <a:rPr lang="zh-CN" sz="2000" b="1" spc="300" dirty="0">
                <a:uFillTx/>
                <a:latin typeface="微软雅黑" panose="020B0503020204020204" charset="-122"/>
                <a:ea typeface="微软雅黑" panose="020B0503020204020204" charset="-122"/>
              </a:rPr>
              <a:t>正常怠速</a:t>
            </a:r>
            <a:r>
              <a:rPr lang="zh-CN" sz="2000" spc="300" dirty="0">
                <a:uFillTx/>
                <a:latin typeface="微软雅黑" panose="020B0503020204020204" charset="-122"/>
                <a:ea typeface="微软雅黑" panose="020B0503020204020204" charset="-122"/>
              </a:rPr>
              <a:t>抖动，还是</a:t>
            </a:r>
            <a:r>
              <a:rPr lang="zh-CN" sz="2000" b="1" spc="300" dirty="0">
                <a:uFillTx/>
                <a:latin typeface="微软雅黑" panose="020B0503020204020204" charset="-122"/>
                <a:ea typeface="微软雅黑" panose="020B0503020204020204" charset="-122"/>
              </a:rPr>
              <a:t>负荷怠速</a:t>
            </a:r>
            <a:r>
              <a:rPr lang="zh-CN" sz="2000" spc="300" dirty="0">
                <a:uFillTx/>
                <a:latin typeface="微软雅黑" panose="020B0503020204020204" charset="-122"/>
                <a:ea typeface="微软雅黑" panose="020B0503020204020204" charset="-122"/>
              </a:rPr>
              <a:t>抖动</a:t>
            </a:r>
            <a:endParaRPr lang="zh-CN" sz="2000" spc="300" dirty="0">
              <a:uFillTx/>
              <a:latin typeface="微软雅黑" panose="020B0503020204020204" charset="-122"/>
              <a:ea typeface="微软雅黑" panose="020B0503020204020204" charset="-122"/>
            </a:endParaRPr>
          </a:p>
        </p:txBody>
      </p:sp>
      <p:sp>
        <p:nvSpPr>
          <p:cNvPr id="18" name="圆角矩形标注 17"/>
          <p:cNvSpPr/>
          <p:nvPr/>
        </p:nvSpPr>
        <p:spPr>
          <a:xfrm>
            <a:off x="9373870" y="3307080"/>
            <a:ext cx="2314575" cy="1330325"/>
          </a:xfrm>
          <a:prstGeom prst="wedgeRoundRectCallout">
            <a:avLst>
              <a:gd name="adj1" fmla="val -153868"/>
              <a:gd name="adj2" fmla="val -27183"/>
              <a:gd name="adj3" fmla="val 16667"/>
            </a:avLst>
          </a:prstGeom>
          <a:noFill/>
          <a:ln w="28575" cap="flat" cmpd="sng">
            <a:solidFill>
              <a:srgbClr val="FF0000"/>
            </a:solidFill>
            <a:prstDash val="solid"/>
            <a:miter/>
            <a:headEnd type="none" w="med" len="med"/>
            <a:tailEnd type="none" w="med" len="med"/>
          </a:ln>
        </p:spPr>
        <p:txBody>
          <a:bodyPr lIns="0" rIns="0"/>
          <a:p>
            <a:pPr algn="l">
              <a:lnSpc>
                <a:spcPct val="120000"/>
              </a:lnSpc>
            </a:pPr>
            <a:r>
              <a:rPr lang="zh-CN" sz="2000" spc="300" dirty="0">
                <a:uFillTx/>
                <a:latin typeface="微软雅黑" panose="020B0503020204020204" charset="-122"/>
                <a:ea typeface="微软雅黑" panose="020B0503020204020204" charset="-122"/>
              </a:rPr>
              <a:t>观察真空管有无脱落；插接器有无松脱</a:t>
            </a:r>
            <a:endParaRPr lang="zh-CN" sz="2000" spc="300" dirty="0">
              <a:uFillTx/>
              <a:latin typeface="微软雅黑" panose="020B0503020204020204" charset="-122"/>
              <a:ea typeface="微软雅黑" panose="020B0503020204020204" charset="-122"/>
            </a:endParaRPr>
          </a:p>
        </p:txBody>
      </p:sp>
      <p:sp>
        <p:nvSpPr>
          <p:cNvPr id="19" name="圆角矩形标注 18"/>
          <p:cNvSpPr/>
          <p:nvPr/>
        </p:nvSpPr>
        <p:spPr>
          <a:xfrm>
            <a:off x="9373870" y="5106035"/>
            <a:ext cx="2207260" cy="1054100"/>
          </a:xfrm>
          <a:prstGeom prst="wedgeRoundRectCallout">
            <a:avLst>
              <a:gd name="adj1" fmla="val -93325"/>
              <a:gd name="adj2" fmla="val -68758"/>
              <a:gd name="adj3" fmla="val 16667"/>
            </a:avLst>
          </a:prstGeom>
          <a:noFill/>
          <a:ln w="28575" cap="flat" cmpd="sng">
            <a:solidFill>
              <a:srgbClr val="FF0000"/>
            </a:solidFill>
            <a:prstDash val="solid"/>
            <a:miter/>
            <a:headEnd type="none" w="med" len="med"/>
            <a:tailEnd type="none" w="med" len="med"/>
          </a:ln>
        </p:spPr>
        <p:txBody>
          <a:bodyPr lIns="0" rIns="0"/>
          <a:p>
            <a:pPr algn="l">
              <a:lnSpc>
                <a:spcPct val="120000"/>
              </a:lnSpc>
            </a:pPr>
            <a:r>
              <a:rPr lang="zh-CN" sz="2000" spc="300" dirty="0">
                <a:uFillTx/>
                <a:latin typeface="微软雅黑" panose="020B0503020204020204" charset="-122"/>
                <a:ea typeface="微软雅黑" panose="020B0503020204020204" charset="-122"/>
              </a:rPr>
              <a:t>观察是否存在</a:t>
            </a:r>
            <a:r>
              <a:rPr lang="en-US" altLang="zh-CN" sz="2000" spc="300" dirty="0">
                <a:uFillTx/>
                <a:latin typeface="微软雅黑" panose="020B0503020204020204" charset="-122"/>
                <a:ea typeface="微软雅黑" panose="020B0503020204020204" charset="-122"/>
              </a:rPr>
              <a:t>“</a:t>
            </a:r>
            <a:r>
              <a:rPr lang="zh-CN" altLang="en-US" sz="2000" spc="300" dirty="0">
                <a:uFillTx/>
                <a:latin typeface="微软雅黑" panose="020B0503020204020204" charset="-122"/>
                <a:ea typeface="微软雅黑" panose="020B0503020204020204" charset="-122"/>
              </a:rPr>
              <a:t>四漏</a:t>
            </a:r>
            <a:r>
              <a:rPr lang="en-US" altLang="zh-CN" sz="2000" spc="300" dirty="0">
                <a:uFillTx/>
                <a:latin typeface="微软雅黑" panose="020B0503020204020204" charset="-122"/>
                <a:ea typeface="微软雅黑" panose="020B0503020204020204" charset="-122"/>
              </a:rPr>
              <a:t>”</a:t>
            </a:r>
            <a:r>
              <a:rPr lang="zh-CN" altLang="en-US" sz="2000" spc="300" dirty="0">
                <a:uFillTx/>
                <a:latin typeface="微软雅黑" panose="020B0503020204020204" charset="-122"/>
                <a:ea typeface="微软雅黑" panose="020B0503020204020204" charset="-122"/>
              </a:rPr>
              <a:t>现象</a:t>
            </a:r>
            <a:endParaRPr lang="zh-CN" altLang="en-US" sz="2000" spc="300" dirty="0">
              <a:uFillTx/>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80">
                                          <p:stCondLst>
                                            <p:cond delay="0"/>
                                          </p:stCondLst>
                                        </p:cTn>
                                        <p:tgtEl>
                                          <p:spTgt spid="12"/>
                                        </p:tgtEl>
                                      </p:cBhvr>
                                    </p:animEffect>
                                    <p:anim calcmode="lin" valueType="num">
                                      <p:cBhvr>
                                        <p:cTn id="8"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13" dur="26">
                                          <p:stCondLst>
                                            <p:cond delay="650"/>
                                          </p:stCondLst>
                                        </p:cTn>
                                        <p:tgtEl>
                                          <p:spTgt spid="12"/>
                                        </p:tgtEl>
                                      </p:cBhvr>
                                      <p:to x="100000" y="60000"/>
                                    </p:animScale>
                                    <p:animScale>
                                      <p:cBhvr>
                                        <p:cTn id="14" dur="166" decel="50000">
                                          <p:stCondLst>
                                            <p:cond delay="676"/>
                                          </p:stCondLst>
                                        </p:cTn>
                                        <p:tgtEl>
                                          <p:spTgt spid="12"/>
                                        </p:tgtEl>
                                      </p:cBhvr>
                                      <p:to x="100000" y="100000"/>
                                    </p:animScale>
                                    <p:animScale>
                                      <p:cBhvr>
                                        <p:cTn id="15" dur="26">
                                          <p:stCondLst>
                                            <p:cond delay="1312"/>
                                          </p:stCondLst>
                                        </p:cTn>
                                        <p:tgtEl>
                                          <p:spTgt spid="12"/>
                                        </p:tgtEl>
                                      </p:cBhvr>
                                      <p:to x="100000" y="80000"/>
                                    </p:animScale>
                                    <p:animScale>
                                      <p:cBhvr>
                                        <p:cTn id="16" dur="166" decel="50000">
                                          <p:stCondLst>
                                            <p:cond delay="1338"/>
                                          </p:stCondLst>
                                        </p:cTn>
                                        <p:tgtEl>
                                          <p:spTgt spid="12"/>
                                        </p:tgtEl>
                                      </p:cBhvr>
                                      <p:to x="100000" y="100000"/>
                                    </p:animScale>
                                    <p:animScale>
                                      <p:cBhvr>
                                        <p:cTn id="17" dur="26">
                                          <p:stCondLst>
                                            <p:cond delay="1642"/>
                                          </p:stCondLst>
                                        </p:cTn>
                                        <p:tgtEl>
                                          <p:spTgt spid="12"/>
                                        </p:tgtEl>
                                      </p:cBhvr>
                                      <p:to x="100000" y="90000"/>
                                    </p:animScale>
                                    <p:animScale>
                                      <p:cBhvr>
                                        <p:cTn id="18" dur="166" decel="50000">
                                          <p:stCondLst>
                                            <p:cond delay="1668"/>
                                          </p:stCondLst>
                                        </p:cTn>
                                        <p:tgtEl>
                                          <p:spTgt spid="12"/>
                                        </p:tgtEl>
                                      </p:cBhvr>
                                      <p:to x="100000" y="100000"/>
                                    </p:animScale>
                                    <p:animScale>
                                      <p:cBhvr>
                                        <p:cTn id="19" dur="26">
                                          <p:stCondLst>
                                            <p:cond delay="1808"/>
                                          </p:stCondLst>
                                        </p:cTn>
                                        <p:tgtEl>
                                          <p:spTgt spid="12"/>
                                        </p:tgtEl>
                                      </p:cBhvr>
                                      <p:to x="100000" y="95000"/>
                                    </p:animScale>
                                    <p:animScale>
                                      <p:cBhvr>
                                        <p:cTn id="20" dur="166" decel="50000">
                                          <p:stCondLst>
                                            <p:cond delay="1834"/>
                                          </p:stCondLst>
                                        </p:cTn>
                                        <p:tgtEl>
                                          <p:spTgt spid="1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ipe(left)">
                                      <p:cBhvr>
                                        <p:cTn id="25" dur="500"/>
                                        <p:tgtEl>
                                          <p:spTgt spid="2"/>
                                        </p:tgtEl>
                                      </p:cBhvr>
                                    </p:animEffect>
                                  </p:childTnLst>
                                </p:cTn>
                              </p:par>
                            </p:childTnLst>
                          </p:cTn>
                        </p:par>
                      </p:childTnLst>
                    </p:cTn>
                  </p:par>
                  <p:par>
                    <p:cTn id="26" fill="hold">
                      <p:stCondLst>
                        <p:cond delay="indefinite"/>
                      </p:stCondLst>
                      <p:childTnLst>
                        <p:par>
                          <p:cTn id="27" fill="hold">
                            <p:stCondLst>
                              <p:cond delay="0"/>
                            </p:stCondLst>
                            <p:childTnLst>
                              <p:par>
                                <p:cTn id="28" presetID="21" presetClass="entr" presetSubtype="1" fill="hold" nodeType="click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heel(1)">
                                      <p:cBhvr>
                                        <p:cTn id="30" dur="2000"/>
                                        <p:tgtEl>
                                          <p:spTgt spid="5"/>
                                        </p:tgtEl>
                                      </p:cBhvr>
                                    </p:animEffect>
                                  </p:childTnLst>
                                </p:cTn>
                              </p:par>
                            </p:childTnLst>
                          </p:cTn>
                        </p:par>
                        <p:par>
                          <p:cTn id="31" fill="hold">
                            <p:stCondLst>
                              <p:cond delay="2000"/>
                            </p:stCondLst>
                            <p:childTnLst>
                              <p:par>
                                <p:cTn id="32" presetID="22" presetClass="entr" presetSubtype="1" fill="hold" grpId="0" nodeType="after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wipe(up)">
                                      <p:cBhvr>
                                        <p:cTn id="34" dur="500"/>
                                        <p:tgtEl>
                                          <p:spTgt spid="13"/>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160"/>
                                        </p:tgtEl>
                                        <p:attrNameLst>
                                          <p:attrName>style.visibility</p:attrName>
                                        </p:attrNameLst>
                                      </p:cBhvr>
                                      <p:to>
                                        <p:strVal val="visible"/>
                                      </p:to>
                                    </p:set>
                                    <p:animEffect transition="in" filter="wipe(left)">
                                      <p:cBhvr>
                                        <p:cTn id="39" dur="500"/>
                                        <p:tgtEl>
                                          <p:spTgt spid="160"/>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nodeType="click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wipe(left)">
                                      <p:cBhvr>
                                        <p:cTn id="44" dur="500"/>
                                        <p:tgtEl>
                                          <p:spTgt spid="15"/>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1" fill="hold" grpId="0" nodeType="click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wipe(up)">
                                      <p:cBhvr>
                                        <p:cTn id="49" dur="500"/>
                                        <p:tgtEl>
                                          <p:spTgt spid="16"/>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1" fill="hold" grpId="0" nodeType="click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wipe(up)">
                                      <p:cBhvr>
                                        <p:cTn id="54" dur="500"/>
                                        <p:tgtEl>
                                          <p:spTgt spid="18"/>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1" fill="hold" grpId="0" nodeType="click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wipe(up)">
                                      <p:cBhvr>
                                        <p:cTn id="5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 grpId="0"/>
      <p:bldP spid="13" grpId="0" bldLvl="0" animBg="1"/>
      <p:bldP spid="160" grpId="0" bldLvl="0" animBg="1"/>
      <p:bldP spid="16" grpId="0" bldLvl="0" animBg="1"/>
      <p:bldP spid="18" grpId="0" bldLvl="0" animBg="1"/>
      <p:bldP spid="19"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rcRect l="13773" t="22271" r="13931" b="23105"/>
          <a:stretch>
            <a:fillRect/>
          </a:stretch>
        </p:blipFill>
        <p:spPr>
          <a:xfrm>
            <a:off x="4113530" y="2252980"/>
            <a:ext cx="5022215" cy="2823845"/>
          </a:xfrm>
          <a:prstGeom prst="rect">
            <a:avLst/>
          </a:prstGeom>
        </p:spPr>
      </p:pic>
      <p:sp>
        <p:nvSpPr>
          <p:cNvPr id="6" name="矩形 5"/>
          <p:cNvSpPr/>
          <p:nvPr/>
        </p:nvSpPr>
        <p:spPr>
          <a:xfrm>
            <a:off x="825818" y="493713"/>
            <a:ext cx="7416800" cy="737235"/>
          </a:xfrm>
          <a:prstGeom prst="rect">
            <a:avLst/>
          </a:prstGeom>
          <a:noFill/>
          <a:ln w="9525">
            <a:noFill/>
          </a:ln>
        </p:spPr>
        <p:txBody>
          <a:bodyPr>
            <a:spAutoFit/>
          </a:bodyPr>
          <a:p>
            <a:pPr fontAlgn="auto">
              <a:lnSpc>
                <a:spcPct val="150000"/>
              </a:lnSpc>
            </a:pPr>
            <a:r>
              <a:rPr lang="zh-CN" altLang="zh-CN" sz="2800" b="1" dirty="0">
                <a:latin typeface="微软雅黑" panose="020B0503020204020204" charset="-122"/>
                <a:ea typeface="微软雅黑" panose="020B0503020204020204" charset="-122"/>
                <a:cs typeface="微软雅黑" panose="020B0503020204020204" charset="-122"/>
              </a:rPr>
              <a:t>故障检修</a:t>
            </a:r>
            <a:endParaRPr lang="zh-CN" altLang="zh-CN" sz="2800" b="1" dirty="0">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2992120" y="770890"/>
            <a:ext cx="3085465" cy="460375"/>
          </a:xfrm>
          <a:prstGeom prst="rect">
            <a:avLst/>
          </a:prstGeom>
          <a:noFill/>
          <a:ln w="9525">
            <a:noFill/>
          </a:ln>
        </p:spPr>
        <p:txBody>
          <a:bodyPr wrap="square">
            <a:spAutoFit/>
          </a:bodyPr>
          <a:p>
            <a:pPr indent="0"/>
            <a:r>
              <a:rPr lang="en-US" altLang="zh-CN" sz="2400">
                <a:latin typeface="微软雅黑" panose="020B0503020204020204" charset="-122"/>
                <a:ea typeface="微软雅黑" panose="020B0503020204020204" charset="-122"/>
              </a:rPr>
              <a:t>——</a:t>
            </a:r>
            <a:r>
              <a:rPr lang="zh-CN" altLang="en-US" sz="2400">
                <a:latin typeface="微软雅黑" panose="020B0503020204020204" charset="-122"/>
                <a:ea typeface="微软雅黑" panose="020B0503020204020204" charset="-122"/>
              </a:rPr>
              <a:t>基本检查</a:t>
            </a:r>
            <a:endParaRPr lang="zh-CN" altLang="en-US" sz="2400">
              <a:latin typeface="微软雅黑" panose="020B0503020204020204" charset="-122"/>
              <a:ea typeface="微软雅黑" panose="020B0503020204020204" charset="-122"/>
            </a:endParaRPr>
          </a:p>
        </p:txBody>
      </p:sp>
      <p:sp>
        <p:nvSpPr>
          <p:cNvPr id="13" name="圆角矩形标注 12"/>
          <p:cNvSpPr/>
          <p:nvPr/>
        </p:nvSpPr>
        <p:spPr>
          <a:xfrm>
            <a:off x="826135" y="2400300"/>
            <a:ext cx="3134360" cy="2324735"/>
          </a:xfrm>
          <a:prstGeom prst="wedgeRoundRectCallout">
            <a:avLst>
              <a:gd name="adj1" fmla="val 95806"/>
              <a:gd name="adj2" fmla="val 37708"/>
              <a:gd name="adj3" fmla="val 16667"/>
            </a:avLst>
          </a:prstGeom>
          <a:noFill/>
          <a:ln w="28575" cap="flat" cmpd="sng">
            <a:solidFill>
              <a:srgbClr val="FF0000"/>
            </a:solidFill>
            <a:prstDash val="solid"/>
            <a:miter/>
            <a:headEnd type="none" w="med" len="med"/>
            <a:tailEnd type="none" w="med" len="med"/>
          </a:ln>
        </p:spPr>
        <p:txBody>
          <a:bodyPr lIns="0" rIns="0"/>
          <a:p>
            <a:pPr algn="l">
              <a:lnSpc>
                <a:spcPct val="140000"/>
              </a:lnSpc>
            </a:pPr>
            <a:r>
              <a:rPr lang="zh-CN" sz="2400" spc="300" dirty="0">
                <a:uFillTx/>
                <a:latin typeface="微软雅黑" panose="020B0503020204020204" charset="-122"/>
                <a:ea typeface="微软雅黑" panose="020B0503020204020204" charset="-122"/>
              </a:rPr>
              <a:t>排气管是否</a:t>
            </a:r>
            <a:r>
              <a:rPr lang="zh-CN" sz="2400" b="1" spc="300" dirty="0">
                <a:uFillTx/>
                <a:latin typeface="微软雅黑" panose="020B0503020204020204" charset="-122"/>
                <a:ea typeface="微软雅黑" panose="020B0503020204020204" charset="-122"/>
              </a:rPr>
              <a:t>“突、突”</a:t>
            </a:r>
            <a:r>
              <a:rPr lang="zh-CN" sz="2400" spc="300" dirty="0">
                <a:uFillTx/>
                <a:latin typeface="微软雅黑" panose="020B0503020204020204" charset="-122"/>
                <a:ea typeface="微软雅黑" panose="020B0503020204020204" charset="-122"/>
              </a:rPr>
              <a:t>、</a:t>
            </a:r>
            <a:r>
              <a:rPr lang="zh-CN" sz="2400" b="1" spc="300" dirty="0">
                <a:uFillTx/>
                <a:latin typeface="微软雅黑" panose="020B0503020204020204" charset="-122"/>
                <a:ea typeface="微软雅黑" panose="020B0503020204020204" charset="-122"/>
              </a:rPr>
              <a:t>冒黑烟</a:t>
            </a:r>
            <a:r>
              <a:rPr lang="zh-CN" sz="2400" spc="300" dirty="0">
                <a:uFillTx/>
                <a:latin typeface="微软雅黑" panose="020B0503020204020204" charset="-122"/>
                <a:ea typeface="微软雅黑" panose="020B0503020204020204" charset="-122"/>
              </a:rPr>
              <a:t>、</a:t>
            </a:r>
            <a:r>
              <a:rPr lang="zh-CN" sz="2400" b="1" spc="300" dirty="0">
                <a:uFillTx/>
                <a:latin typeface="微软雅黑" panose="020B0503020204020204" charset="-122"/>
                <a:ea typeface="微软雅黑" panose="020B0503020204020204" charset="-122"/>
              </a:rPr>
              <a:t>有生汽油味</a:t>
            </a:r>
            <a:r>
              <a:rPr lang="zh-CN" sz="2400" spc="300" dirty="0">
                <a:uFillTx/>
                <a:latin typeface="微软雅黑" panose="020B0503020204020204" charset="-122"/>
                <a:ea typeface="微软雅黑" panose="020B0503020204020204" charset="-122"/>
              </a:rPr>
              <a:t>等不正常现象</a:t>
            </a:r>
            <a:endParaRPr lang="zh-CN" sz="2400" spc="300" dirty="0">
              <a:uFillTx/>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par>
                          <p:cTn id="8" fill="hold">
                            <p:stCondLst>
                              <p:cond delay="2000"/>
                            </p:stCondLst>
                            <p:childTnLst>
                              <p:par>
                                <p:cTn id="9" presetID="22" presetClass="entr" presetSubtype="1"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up)">
                                      <p:cBhvr>
                                        <p:cTn id="1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28" name="Picture 28"/>
          <p:cNvPicPr>
            <a:picLocks noChangeAspect="1" noChangeArrowheads="1"/>
          </p:cNvPicPr>
          <p:nvPr/>
        </p:nvPicPr>
        <p:blipFill>
          <a:blip r:embed="rId1">
            <a:lum contrast="24000"/>
          </a:blip>
          <a:srcRect l="212" t="3896" b="1393"/>
          <a:stretch>
            <a:fillRect/>
          </a:stretch>
        </p:blipFill>
        <p:spPr bwMode="auto">
          <a:xfrm>
            <a:off x="3768090" y="2111375"/>
            <a:ext cx="5151120" cy="3660140"/>
          </a:xfrm>
          <a:prstGeom prst="rect">
            <a:avLst/>
          </a:prstGeom>
          <a:noFill/>
          <a:ln w="9525">
            <a:noFill/>
            <a:miter lim="800000"/>
            <a:headEnd/>
            <a:tailEnd/>
          </a:ln>
          <a:effectLst/>
        </p:spPr>
      </p:pic>
      <p:sp>
        <p:nvSpPr>
          <p:cNvPr id="3" name="矩形 2"/>
          <p:cNvSpPr/>
          <p:nvPr/>
        </p:nvSpPr>
        <p:spPr>
          <a:xfrm>
            <a:off x="825818" y="493713"/>
            <a:ext cx="7416800" cy="737235"/>
          </a:xfrm>
          <a:prstGeom prst="rect">
            <a:avLst/>
          </a:prstGeom>
          <a:noFill/>
          <a:ln w="9525">
            <a:noFill/>
          </a:ln>
        </p:spPr>
        <p:txBody>
          <a:bodyPr>
            <a:spAutoFit/>
          </a:bodyPr>
          <a:p>
            <a:pPr fontAlgn="auto">
              <a:lnSpc>
                <a:spcPct val="150000"/>
              </a:lnSpc>
            </a:pPr>
            <a:r>
              <a:rPr lang="zh-CN" altLang="zh-CN" sz="2800" b="1" dirty="0">
                <a:latin typeface="微软雅黑" panose="020B0503020204020204" charset="-122"/>
                <a:ea typeface="微软雅黑" panose="020B0503020204020204" charset="-122"/>
                <a:cs typeface="微软雅黑" panose="020B0503020204020204" charset="-122"/>
              </a:rPr>
              <a:t>故障检修</a:t>
            </a:r>
            <a:endParaRPr lang="zh-CN" altLang="zh-CN" sz="2800" b="1" dirty="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2992120" y="770890"/>
            <a:ext cx="3085465" cy="460375"/>
          </a:xfrm>
          <a:prstGeom prst="rect">
            <a:avLst/>
          </a:prstGeom>
          <a:noFill/>
          <a:ln w="9525">
            <a:noFill/>
          </a:ln>
        </p:spPr>
        <p:txBody>
          <a:bodyPr wrap="square">
            <a:spAutoFit/>
          </a:bodyPr>
          <a:p>
            <a:pPr indent="0"/>
            <a:r>
              <a:rPr lang="en-US" altLang="zh-CN" sz="2400">
                <a:latin typeface="微软雅黑" panose="020B0503020204020204" charset="-122"/>
                <a:ea typeface="微软雅黑" panose="020B0503020204020204" charset="-122"/>
              </a:rPr>
              <a:t>——</a:t>
            </a:r>
            <a:r>
              <a:rPr lang="zh-CN" altLang="en-US" sz="2400">
                <a:latin typeface="微软雅黑" panose="020B0503020204020204" charset="-122"/>
                <a:ea typeface="微软雅黑" panose="020B0503020204020204" charset="-122"/>
              </a:rPr>
              <a:t>逐步检修</a:t>
            </a:r>
            <a:endParaRPr lang="zh-CN" altLang="en-US" sz="2400">
              <a:latin typeface="微软雅黑" panose="020B0503020204020204" charset="-122"/>
              <a:ea typeface="微软雅黑" panose="020B0503020204020204" charset="-122"/>
            </a:endParaRPr>
          </a:p>
        </p:txBody>
      </p:sp>
      <p:sp>
        <p:nvSpPr>
          <p:cNvPr id="7" name="矩形 6"/>
          <p:cNvSpPr/>
          <p:nvPr/>
        </p:nvSpPr>
        <p:spPr>
          <a:xfrm>
            <a:off x="826135" y="1390650"/>
            <a:ext cx="3790950" cy="553085"/>
          </a:xfrm>
          <a:prstGeom prst="rect">
            <a:avLst/>
          </a:prstGeom>
          <a:noFill/>
          <a:ln w="9525">
            <a:noFill/>
          </a:ln>
        </p:spPr>
        <p:txBody>
          <a:bodyPr wrap="square">
            <a:spAutoFit/>
          </a:bodyPr>
          <a:p>
            <a:pPr fontAlgn="auto">
              <a:lnSpc>
                <a:spcPct val="150000"/>
              </a:lnSpc>
            </a:pPr>
            <a:r>
              <a:rPr lang="en-US" altLang="zh-CN" sz="2000" b="1" dirty="0">
                <a:latin typeface="微软雅黑" panose="020B0503020204020204" charset="-122"/>
                <a:ea typeface="微软雅黑" panose="020B0503020204020204" charset="-122"/>
                <a:sym typeface="+mn-ea"/>
              </a:rPr>
              <a:t>1. </a:t>
            </a:r>
            <a:r>
              <a:rPr lang="zh-CN" sz="2000" b="1" dirty="0">
                <a:latin typeface="微软雅黑" panose="020B0503020204020204" charset="-122"/>
                <a:ea typeface="微软雅黑" panose="020B0503020204020204" charset="-122"/>
                <a:sym typeface="+mn-ea"/>
              </a:rPr>
              <a:t>进气歧管或各种阀泄漏检修</a:t>
            </a:r>
            <a:endParaRPr lang="zh-CN" sz="2000" b="1" dirty="0">
              <a:latin typeface="微软雅黑" panose="020B0503020204020204" charset="-122"/>
              <a:ea typeface="微软雅黑" panose="020B0503020204020204" charset="-122"/>
              <a:sym typeface="+mn-ea"/>
            </a:endParaRPr>
          </a:p>
        </p:txBody>
      </p:sp>
      <p:sp>
        <p:nvSpPr>
          <p:cNvPr id="13" name="圆角矩形标注 12"/>
          <p:cNvSpPr/>
          <p:nvPr/>
        </p:nvSpPr>
        <p:spPr>
          <a:xfrm>
            <a:off x="664845" y="3642995"/>
            <a:ext cx="3256915" cy="2493010"/>
          </a:xfrm>
          <a:prstGeom prst="wedgeRoundRectCallout">
            <a:avLst>
              <a:gd name="adj1" fmla="val 52495"/>
              <a:gd name="adj2" fmla="val -60213"/>
              <a:gd name="adj3" fmla="val 16667"/>
            </a:avLst>
          </a:prstGeom>
          <a:noFill/>
          <a:ln w="28575" cap="flat" cmpd="sng">
            <a:solidFill>
              <a:srgbClr val="FF0000"/>
            </a:solidFill>
            <a:prstDash val="solid"/>
            <a:miter/>
            <a:headEnd type="none" w="med" len="med"/>
            <a:tailEnd type="none" w="med" len="med"/>
          </a:ln>
        </p:spPr>
        <p:txBody>
          <a:bodyPr lIns="0" rIns="0"/>
          <a:p>
            <a:pPr algn="l">
              <a:lnSpc>
                <a:spcPct val="130000"/>
              </a:lnSpc>
            </a:pPr>
            <a:r>
              <a:rPr lang="zh-CN" sz="2200" spc="300" dirty="0">
                <a:uFillTx/>
                <a:latin typeface="微软雅黑" panose="020B0503020204020204" charset="-122"/>
                <a:ea typeface="微软雅黑" panose="020B0503020204020204" charset="-122"/>
              </a:rPr>
              <a:t>当不该进入的空气、汽油蒸汽、燃烧废气进入到进气歧管，造成混合气过浓或过稀，使发动机燃烧不正常</a:t>
            </a:r>
            <a:endParaRPr lang="zh-CN" sz="2200" spc="300" dirty="0">
              <a:uFillTx/>
              <a:latin typeface="微软雅黑" panose="020B0503020204020204" charset="-122"/>
              <a:ea typeface="微软雅黑" panose="020B0503020204020204" charset="-122"/>
            </a:endParaRPr>
          </a:p>
        </p:txBody>
      </p:sp>
      <p:sp>
        <p:nvSpPr>
          <p:cNvPr id="8" name="圆角矩形标注 7"/>
          <p:cNvSpPr/>
          <p:nvPr/>
        </p:nvSpPr>
        <p:spPr>
          <a:xfrm>
            <a:off x="8607425" y="4008120"/>
            <a:ext cx="3256915" cy="2127885"/>
          </a:xfrm>
          <a:prstGeom prst="wedgeRoundRectCallout">
            <a:avLst>
              <a:gd name="adj1" fmla="val -45086"/>
              <a:gd name="adj2" fmla="val -70292"/>
              <a:gd name="adj3" fmla="val 16667"/>
            </a:avLst>
          </a:prstGeom>
          <a:noFill/>
          <a:ln w="28575" cap="flat" cmpd="sng">
            <a:solidFill>
              <a:srgbClr val="FF0000"/>
            </a:solidFill>
            <a:prstDash val="solid"/>
            <a:miter/>
            <a:headEnd type="none" w="med" len="med"/>
            <a:tailEnd type="none" w="med" len="med"/>
          </a:ln>
        </p:spPr>
        <p:txBody>
          <a:bodyPr lIns="0" rIns="0"/>
          <a:p>
            <a:pPr algn="l">
              <a:lnSpc>
                <a:spcPct val="130000"/>
              </a:lnSpc>
            </a:pPr>
            <a:r>
              <a:rPr lang="zh-CN" sz="2200" spc="300" dirty="0">
                <a:uFillTx/>
                <a:latin typeface="微软雅黑" panose="020B0503020204020204" charset="-122"/>
                <a:ea typeface="微软雅黑" panose="020B0503020204020204" charset="-122"/>
              </a:rPr>
              <a:t>当漏气位置只影响个别汽缸时，发动机会出现较剧烈的抖动，对冷车怠速影响更大</a:t>
            </a:r>
            <a:endParaRPr lang="zh-CN" sz="2200" spc="300" dirty="0">
              <a:uFillTx/>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80">
                                          <p:stCondLst>
                                            <p:cond delay="0"/>
                                          </p:stCondLst>
                                        </p:cTn>
                                        <p:tgtEl>
                                          <p:spTgt spid="7"/>
                                        </p:tgtEl>
                                      </p:cBhvr>
                                    </p:animEffect>
                                    <p:anim calcmode="lin" valueType="num">
                                      <p:cBhvr>
                                        <p:cTn id="13"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18" dur="26">
                                          <p:stCondLst>
                                            <p:cond delay="650"/>
                                          </p:stCondLst>
                                        </p:cTn>
                                        <p:tgtEl>
                                          <p:spTgt spid="7"/>
                                        </p:tgtEl>
                                      </p:cBhvr>
                                      <p:to x="100000" y="60000"/>
                                    </p:animScale>
                                    <p:animScale>
                                      <p:cBhvr>
                                        <p:cTn id="19" dur="166" decel="50000">
                                          <p:stCondLst>
                                            <p:cond delay="676"/>
                                          </p:stCondLst>
                                        </p:cTn>
                                        <p:tgtEl>
                                          <p:spTgt spid="7"/>
                                        </p:tgtEl>
                                      </p:cBhvr>
                                      <p:to x="100000" y="100000"/>
                                    </p:animScale>
                                    <p:animScale>
                                      <p:cBhvr>
                                        <p:cTn id="20" dur="26">
                                          <p:stCondLst>
                                            <p:cond delay="1312"/>
                                          </p:stCondLst>
                                        </p:cTn>
                                        <p:tgtEl>
                                          <p:spTgt spid="7"/>
                                        </p:tgtEl>
                                      </p:cBhvr>
                                      <p:to x="100000" y="80000"/>
                                    </p:animScale>
                                    <p:animScale>
                                      <p:cBhvr>
                                        <p:cTn id="21" dur="166" decel="50000">
                                          <p:stCondLst>
                                            <p:cond delay="1338"/>
                                          </p:stCondLst>
                                        </p:cTn>
                                        <p:tgtEl>
                                          <p:spTgt spid="7"/>
                                        </p:tgtEl>
                                      </p:cBhvr>
                                      <p:to x="100000" y="100000"/>
                                    </p:animScale>
                                    <p:animScale>
                                      <p:cBhvr>
                                        <p:cTn id="22" dur="26">
                                          <p:stCondLst>
                                            <p:cond delay="1642"/>
                                          </p:stCondLst>
                                        </p:cTn>
                                        <p:tgtEl>
                                          <p:spTgt spid="7"/>
                                        </p:tgtEl>
                                      </p:cBhvr>
                                      <p:to x="100000" y="90000"/>
                                    </p:animScale>
                                    <p:animScale>
                                      <p:cBhvr>
                                        <p:cTn id="23" dur="166" decel="50000">
                                          <p:stCondLst>
                                            <p:cond delay="1668"/>
                                          </p:stCondLst>
                                        </p:cTn>
                                        <p:tgtEl>
                                          <p:spTgt spid="7"/>
                                        </p:tgtEl>
                                      </p:cBhvr>
                                      <p:to x="100000" y="100000"/>
                                    </p:animScale>
                                    <p:animScale>
                                      <p:cBhvr>
                                        <p:cTn id="24" dur="26">
                                          <p:stCondLst>
                                            <p:cond delay="1808"/>
                                          </p:stCondLst>
                                        </p:cTn>
                                        <p:tgtEl>
                                          <p:spTgt spid="7"/>
                                        </p:tgtEl>
                                      </p:cBhvr>
                                      <p:to x="100000" y="95000"/>
                                    </p:animScale>
                                    <p:animScale>
                                      <p:cBhvr>
                                        <p:cTn id="25" dur="166" decel="50000">
                                          <p:stCondLst>
                                            <p:cond delay="1834"/>
                                          </p:stCondLst>
                                        </p:cTn>
                                        <p:tgtEl>
                                          <p:spTgt spid="7"/>
                                        </p:tgtEl>
                                      </p:cBhvr>
                                      <p:to x="100000" y="100000"/>
                                    </p:animScale>
                                  </p:childTnLst>
                                </p:cTn>
                              </p:par>
                            </p:childTnLst>
                          </p:cTn>
                        </p:par>
                      </p:childTnLst>
                    </p:cTn>
                  </p:par>
                  <p:par>
                    <p:cTn id="26" fill="hold">
                      <p:stCondLst>
                        <p:cond delay="indefinite"/>
                      </p:stCondLst>
                      <p:childTnLst>
                        <p:par>
                          <p:cTn id="27" fill="hold">
                            <p:stCondLst>
                              <p:cond delay="0"/>
                            </p:stCondLst>
                            <p:childTnLst>
                              <p:par>
                                <p:cTn id="28" presetID="21" presetClass="entr" presetSubtype="1" fill="hold" nodeType="clickEffect">
                                  <p:stCondLst>
                                    <p:cond delay="0"/>
                                  </p:stCondLst>
                                  <p:childTnLst>
                                    <p:set>
                                      <p:cBhvr>
                                        <p:cTn id="29" dur="1" fill="hold">
                                          <p:stCondLst>
                                            <p:cond delay="0"/>
                                          </p:stCondLst>
                                        </p:cTn>
                                        <p:tgtEl>
                                          <p:spTgt spid="25628"/>
                                        </p:tgtEl>
                                        <p:attrNameLst>
                                          <p:attrName>style.visibility</p:attrName>
                                        </p:attrNameLst>
                                      </p:cBhvr>
                                      <p:to>
                                        <p:strVal val="visible"/>
                                      </p:to>
                                    </p:set>
                                    <p:animEffect transition="in" filter="wheel(1)">
                                      <p:cBhvr>
                                        <p:cTn id="30" dur="2000"/>
                                        <p:tgtEl>
                                          <p:spTgt spid="25628"/>
                                        </p:tgtEl>
                                      </p:cBhvr>
                                    </p:animEffect>
                                  </p:childTnLst>
                                </p:cTn>
                              </p:par>
                            </p:childTnLst>
                          </p:cTn>
                        </p:par>
                        <p:par>
                          <p:cTn id="31" fill="hold">
                            <p:stCondLst>
                              <p:cond delay="2000"/>
                            </p:stCondLst>
                            <p:childTnLst>
                              <p:par>
                                <p:cTn id="32" presetID="22" presetClass="entr" presetSubtype="1" fill="hold" grpId="0" nodeType="after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wipe(up)">
                                      <p:cBhvr>
                                        <p:cTn id="34" dur="500"/>
                                        <p:tgtEl>
                                          <p:spTgt spid="13"/>
                                        </p:tgtEl>
                                      </p:cBhvr>
                                    </p:animEffect>
                                  </p:childTnLst>
                                </p:cTn>
                              </p:par>
                            </p:childTnLst>
                          </p:cTn>
                        </p:par>
                        <p:par>
                          <p:cTn id="35" fill="hold">
                            <p:stCondLst>
                              <p:cond delay="2500"/>
                            </p:stCondLst>
                            <p:childTnLst>
                              <p:par>
                                <p:cTn id="36" presetID="22" presetClass="entr" presetSubtype="1" fill="hold" grpId="0" nodeType="after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wipe(up)">
                                      <p:cBhvr>
                                        <p:cTn id="3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3" grpId="0" bldLvl="0" animBg="1"/>
      <p:bldP spid="8"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28" name="Picture 28"/>
          <p:cNvPicPr>
            <a:picLocks noChangeAspect="1" noChangeArrowheads="1"/>
          </p:cNvPicPr>
          <p:nvPr/>
        </p:nvPicPr>
        <p:blipFill>
          <a:blip r:embed="rId1">
            <a:lum contrast="24000"/>
          </a:blip>
          <a:srcRect l="212" t="3896" b="1393"/>
          <a:stretch>
            <a:fillRect/>
          </a:stretch>
        </p:blipFill>
        <p:spPr bwMode="auto">
          <a:xfrm>
            <a:off x="1495425" y="2430145"/>
            <a:ext cx="5151120" cy="3660140"/>
          </a:xfrm>
          <a:prstGeom prst="rect">
            <a:avLst/>
          </a:prstGeom>
          <a:noFill/>
          <a:ln w="9525">
            <a:noFill/>
            <a:miter lim="800000"/>
            <a:headEnd/>
            <a:tailEnd/>
          </a:ln>
          <a:effectLst/>
        </p:spPr>
      </p:pic>
      <p:sp>
        <p:nvSpPr>
          <p:cNvPr id="3" name="矩形 2"/>
          <p:cNvSpPr/>
          <p:nvPr/>
        </p:nvSpPr>
        <p:spPr>
          <a:xfrm>
            <a:off x="825818" y="493713"/>
            <a:ext cx="7416800" cy="737235"/>
          </a:xfrm>
          <a:prstGeom prst="rect">
            <a:avLst/>
          </a:prstGeom>
          <a:noFill/>
          <a:ln w="9525">
            <a:noFill/>
          </a:ln>
        </p:spPr>
        <p:txBody>
          <a:bodyPr>
            <a:spAutoFit/>
          </a:bodyPr>
          <a:p>
            <a:pPr fontAlgn="auto">
              <a:lnSpc>
                <a:spcPct val="150000"/>
              </a:lnSpc>
            </a:pPr>
            <a:r>
              <a:rPr lang="zh-CN" altLang="zh-CN" sz="2800" b="1" dirty="0">
                <a:latin typeface="微软雅黑" panose="020B0503020204020204" charset="-122"/>
                <a:ea typeface="微软雅黑" panose="020B0503020204020204" charset="-122"/>
                <a:cs typeface="微软雅黑" panose="020B0503020204020204" charset="-122"/>
              </a:rPr>
              <a:t>故障检修</a:t>
            </a:r>
            <a:endParaRPr lang="zh-CN" altLang="zh-CN" sz="2800" b="1" dirty="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2992120" y="770890"/>
            <a:ext cx="3085465" cy="460375"/>
          </a:xfrm>
          <a:prstGeom prst="rect">
            <a:avLst/>
          </a:prstGeom>
          <a:noFill/>
          <a:ln w="9525">
            <a:noFill/>
          </a:ln>
        </p:spPr>
        <p:txBody>
          <a:bodyPr wrap="square">
            <a:spAutoFit/>
          </a:bodyPr>
          <a:p>
            <a:pPr indent="0"/>
            <a:r>
              <a:rPr lang="en-US" altLang="zh-CN" sz="2400">
                <a:latin typeface="微软雅黑" panose="020B0503020204020204" charset="-122"/>
                <a:ea typeface="微软雅黑" panose="020B0503020204020204" charset="-122"/>
              </a:rPr>
              <a:t>——</a:t>
            </a:r>
            <a:r>
              <a:rPr lang="zh-CN" altLang="en-US" sz="2400">
                <a:latin typeface="微软雅黑" panose="020B0503020204020204" charset="-122"/>
                <a:ea typeface="微软雅黑" panose="020B0503020204020204" charset="-122"/>
              </a:rPr>
              <a:t>逐步检修</a:t>
            </a:r>
            <a:endParaRPr lang="zh-CN" altLang="en-US" sz="2400">
              <a:latin typeface="微软雅黑" panose="020B0503020204020204" charset="-122"/>
              <a:ea typeface="微软雅黑" panose="020B0503020204020204" charset="-122"/>
            </a:endParaRPr>
          </a:p>
        </p:txBody>
      </p:sp>
      <p:sp>
        <p:nvSpPr>
          <p:cNvPr id="7" name="矩形 6"/>
          <p:cNvSpPr/>
          <p:nvPr/>
        </p:nvSpPr>
        <p:spPr>
          <a:xfrm>
            <a:off x="826135" y="1390650"/>
            <a:ext cx="3790950" cy="553085"/>
          </a:xfrm>
          <a:prstGeom prst="rect">
            <a:avLst/>
          </a:prstGeom>
          <a:noFill/>
          <a:ln w="9525">
            <a:noFill/>
          </a:ln>
        </p:spPr>
        <p:txBody>
          <a:bodyPr wrap="square">
            <a:spAutoFit/>
          </a:bodyPr>
          <a:p>
            <a:pPr fontAlgn="auto">
              <a:lnSpc>
                <a:spcPct val="150000"/>
              </a:lnSpc>
            </a:pPr>
            <a:r>
              <a:rPr lang="en-US" altLang="zh-CN" sz="2000" b="1" dirty="0">
                <a:latin typeface="微软雅黑" panose="020B0503020204020204" charset="-122"/>
                <a:ea typeface="微软雅黑" panose="020B0503020204020204" charset="-122"/>
                <a:sym typeface="+mn-ea"/>
              </a:rPr>
              <a:t>1. </a:t>
            </a:r>
            <a:r>
              <a:rPr lang="zh-CN" sz="2000" b="1" dirty="0">
                <a:latin typeface="微软雅黑" panose="020B0503020204020204" charset="-122"/>
                <a:ea typeface="微软雅黑" panose="020B0503020204020204" charset="-122"/>
                <a:sym typeface="+mn-ea"/>
              </a:rPr>
              <a:t>进气歧管或各种阀泄漏检修</a:t>
            </a:r>
            <a:endParaRPr lang="zh-CN" sz="2000" b="1" dirty="0">
              <a:latin typeface="微软雅黑" panose="020B0503020204020204" charset="-122"/>
              <a:ea typeface="微软雅黑" panose="020B0503020204020204" charset="-122"/>
              <a:sym typeface="+mn-ea"/>
            </a:endParaRPr>
          </a:p>
        </p:txBody>
      </p:sp>
      <p:sp>
        <p:nvSpPr>
          <p:cNvPr id="8" name="圆角矩形标注 7"/>
          <p:cNvSpPr/>
          <p:nvPr/>
        </p:nvSpPr>
        <p:spPr>
          <a:xfrm>
            <a:off x="6969760" y="1390650"/>
            <a:ext cx="4826635" cy="4699635"/>
          </a:xfrm>
          <a:prstGeom prst="wedgeRoundRectCallout">
            <a:avLst>
              <a:gd name="adj1" fmla="val -62127"/>
              <a:gd name="adj2" fmla="val -21326"/>
              <a:gd name="adj3" fmla="val 16667"/>
            </a:avLst>
          </a:prstGeom>
          <a:noFill/>
          <a:ln w="28575" cap="flat" cmpd="sng">
            <a:solidFill>
              <a:srgbClr val="FF0000"/>
            </a:solidFill>
            <a:prstDash val="solid"/>
            <a:miter/>
            <a:headEnd type="none" w="med" len="med"/>
            <a:tailEnd type="none" w="med" len="med"/>
          </a:ln>
        </p:spPr>
        <p:txBody>
          <a:bodyPr lIns="0" rIns="0"/>
          <a:p>
            <a:pPr algn="l">
              <a:lnSpc>
                <a:spcPct val="140000"/>
              </a:lnSpc>
            </a:pPr>
            <a:r>
              <a:rPr lang="zh-CN" sz="2200" b="1" spc="300" dirty="0">
                <a:uFillTx/>
                <a:latin typeface="微软雅黑" panose="020B0503020204020204" charset="-122"/>
                <a:ea typeface="微软雅黑" panose="020B0503020204020204" charset="-122"/>
              </a:rPr>
              <a:t>常见故障</a:t>
            </a:r>
            <a:r>
              <a:rPr lang="zh-CN" sz="2200" spc="300" dirty="0">
                <a:uFillTx/>
                <a:latin typeface="微软雅黑" panose="020B0503020204020204" charset="-122"/>
                <a:ea typeface="微软雅黑" panose="020B0503020204020204" charset="-122"/>
              </a:rPr>
              <a:t>：</a:t>
            </a:r>
            <a:endParaRPr lang="zh-CN" sz="2200" spc="300" dirty="0">
              <a:uFillTx/>
              <a:latin typeface="微软雅黑" panose="020B0503020204020204" charset="-122"/>
              <a:ea typeface="微软雅黑" panose="020B0503020204020204" charset="-122"/>
            </a:endParaRPr>
          </a:p>
          <a:p>
            <a:pPr algn="l">
              <a:lnSpc>
                <a:spcPct val="140000"/>
              </a:lnSpc>
            </a:pPr>
            <a:r>
              <a:rPr lang="zh-CN" sz="2200" spc="300" dirty="0">
                <a:uFillTx/>
                <a:latin typeface="微软雅黑" panose="020B0503020204020204" charset="-122"/>
                <a:ea typeface="微软雅黑" panose="020B0503020204020204" charset="-122"/>
              </a:rPr>
              <a:t>●进气总管卡子松动或胶管破裂；</a:t>
            </a:r>
            <a:endParaRPr lang="zh-CN" sz="2200" spc="300" dirty="0">
              <a:uFillTx/>
              <a:latin typeface="微软雅黑" panose="020B0503020204020204" charset="-122"/>
              <a:ea typeface="微软雅黑" panose="020B0503020204020204" charset="-122"/>
            </a:endParaRPr>
          </a:p>
          <a:p>
            <a:pPr algn="l">
              <a:lnSpc>
                <a:spcPct val="140000"/>
              </a:lnSpc>
            </a:pPr>
            <a:r>
              <a:rPr lang="zh-CN" sz="2200" spc="300" dirty="0">
                <a:uFillTx/>
                <a:latin typeface="微软雅黑" panose="020B0503020204020204" charset="-122"/>
                <a:ea typeface="微软雅黑" panose="020B0503020204020204" charset="-122"/>
                <a:sym typeface="+mn-ea"/>
              </a:rPr>
              <a:t>●</a:t>
            </a:r>
            <a:r>
              <a:rPr lang="zh-CN" sz="2200" spc="300" dirty="0">
                <a:uFillTx/>
                <a:latin typeface="微软雅黑" panose="020B0503020204020204" charset="-122"/>
                <a:ea typeface="微软雅黑" panose="020B0503020204020204" charset="-122"/>
              </a:rPr>
              <a:t>进气歧管衬垫漏气；</a:t>
            </a:r>
            <a:endParaRPr lang="zh-CN" sz="2200" spc="300" dirty="0">
              <a:uFillTx/>
              <a:latin typeface="微软雅黑" panose="020B0503020204020204" charset="-122"/>
              <a:ea typeface="微软雅黑" panose="020B0503020204020204" charset="-122"/>
            </a:endParaRPr>
          </a:p>
          <a:p>
            <a:pPr algn="l">
              <a:lnSpc>
                <a:spcPct val="140000"/>
              </a:lnSpc>
            </a:pPr>
            <a:r>
              <a:rPr lang="zh-CN" sz="2200" spc="300" dirty="0">
                <a:uFillTx/>
                <a:latin typeface="微软雅黑" panose="020B0503020204020204" charset="-122"/>
                <a:ea typeface="微软雅黑" panose="020B0503020204020204" charset="-122"/>
                <a:sym typeface="+mn-ea"/>
              </a:rPr>
              <a:t>●</a:t>
            </a:r>
            <a:r>
              <a:rPr lang="zh-CN" sz="2200" spc="300" dirty="0">
                <a:uFillTx/>
                <a:latin typeface="微软雅黑" panose="020B0503020204020204" charset="-122"/>
                <a:ea typeface="微软雅黑" panose="020B0503020204020204" charset="-122"/>
              </a:rPr>
              <a:t>进气歧管破损；</a:t>
            </a:r>
            <a:endParaRPr lang="zh-CN" sz="2200" spc="300" dirty="0">
              <a:uFillTx/>
              <a:latin typeface="微软雅黑" panose="020B0503020204020204" charset="-122"/>
              <a:ea typeface="微软雅黑" panose="020B0503020204020204" charset="-122"/>
            </a:endParaRPr>
          </a:p>
          <a:p>
            <a:pPr algn="l">
              <a:lnSpc>
                <a:spcPct val="140000"/>
              </a:lnSpc>
            </a:pPr>
            <a:r>
              <a:rPr lang="zh-CN" sz="2200" spc="300" dirty="0">
                <a:uFillTx/>
                <a:latin typeface="微软雅黑" panose="020B0503020204020204" charset="-122"/>
                <a:ea typeface="微软雅黑" panose="020B0503020204020204" charset="-122"/>
                <a:sym typeface="+mn-ea"/>
              </a:rPr>
              <a:t>●</a:t>
            </a:r>
            <a:r>
              <a:rPr lang="zh-CN" sz="2200" spc="300" dirty="0">
                <a:uFillTx/>
                <a:latin typeface="微软雅黑" panose="020B0503020204020204" charset="-122"/>
                <a:ea typeface="微软雅黑" panose="020B0503020204020204" charset="-122"/>
              </a:rPr>
              <a:t>喷油器O型密封圈漏气；</a:t>
            </a:r>
            <a:endParaRPr lang="zh-CN" sz="2200" spc="300" dirty="0">
              <a:uFillTx/>
              <a:latin typeface="微软雅黑" panose="020B0503020204020204" charset="-122"/>
              <a:ea typeface="微软雅黑" panose="020B0503020204020204" charset="-122"/>
            </a:endParaRPr>
          </a:p>
          <a:p>
            <a:pPr algn="l">
              <a:lnSpc>
                <a:spcPct val="140000"/>
              </a:lnSpc>
            </a:pPr>
            <a:r>
              <a:rPr lang="zh-CN" sz="2200" spc="300" dirty="0">
                <a:uFillTx/>
                <a:latin typeface="微软雅黑" panose="020B0503020204020204" charset="-122"/>
                <a:ea typeface="微软雅黑" panose="020B0503020204020204" charset="-122"/>
                <a:sym typeface="+mn-ea"/>
              </a:rPr>
              <a:t>●</a:t>
            </a:r>
            <a:r>
              <a:rPr lang="zh-CN" sz="2200" spc="300" dirty="0">
                <a:uFillTx/>
                <a:latin typeface="微软雅黑" panose="020B0503020204020204" charset="-122"/>
                <a:ea typeface="微软雅黑" panose="020B0503020204020204" charset="-122"/>
              </a:rPr>
              <a:t>真空管插头脱落、破裂；</a:t>
            </a:r>
            <a:endParaRPr lang="zh-CN" sz="2200" spc="300" dirty="0">
              <a:uFillTx/>
              <a:latin typeface="微软雅黑" panose="020B0503020204020204" charset="-122"/>
              <a:ea typeface="微软雅黑" panose="020B0503020204020204" charset="-122"/>
            </a:endParaRPr>
          </a:p>
          <a:p>
            <a:pPr algn="l">
              <a:lnSpc>
                <a:spcPct val="140000"/>
              </a:lnSpc>
            </a:pPr>
            <a:r>
              <a:rPr lang="zh-CN" sz="2200" spc="300" dirty="0">
                <a:uFillTx/>
                <a:latin typeface="微软雅黑" panose="020B0503020204020204" charset="-122"/>
                <a:ea typeface="微软雅黑" panose="020B0503020204020204" charset="-122"/>
                <a:sym typeface="+mn-ea"/>
              </a:rPr>
              <a:t>●</a:t>
            </a:r>
            <a:r>
              <a:rPr lang="zh-CN" sz="2200" spc="300" dirty="0">
                <a:uFillTx/>
                <a:latin typeface="微软雅黑" panose="020B0503020204020204" charset="-122"/>
                <a:ea typeface="微软雅黑" panose="020B0503020204020204" charset="-122"/>
              </a:rPr>
              <a:t>PCV阀开度大；</a:t>
            </a:r>
            <a:endParaRPr lang="zh-CN" sz="2200" spc="300" dirty="0">
              <a:uFillTx/>
              <a:latin typeface="微软雅黑" panose="020B0503020204020204" charset="-122"/>
              <a:ea typeface="微软雅黑" panose="020B0503020204020204" charset="-122"/>
            </a:endParaRPr>
          </a:p>
          <a:p>
            <a:pPr algn="l">
              <a:lnSpc>
                <a:spcPct val="140000"/>
              </a:lnSpc>
            </a:pPr>
            <a:r>
              <a:rPr lang="zh-CN" sz="2200" spc="300" dirty="0">
                <a:uFillTx/>
                <a:latin typeface="微软雅黑" panose="020B0503020204020204" charset="-122"/>
                <a:ea typeface="微软雅黑" panose="020B0503020204020204" charset="-122"/>
                <a:sym typeface="+mn-ea"/>
              </a:rPr>
              <a:t>●</a:t>
            </a:r>
            <a:r>
              <a:rPr lang="zh-CN" sz="2200" spc="300" dirty="0">
                <a:uFillTx/>
                <a:latin typeface="微软雅黑" panose="020B0503020204020204" charset="-122"/>
                <a:ea typeface="微软雅黑" panose="020B0503020204020204" charset="-122"/>
              </a:rPr>
              <a:t>活性炭罐阀常开；</a:t>
            </a:r>
            <a:endParaRPr lang="zh-CN" sz="2200" spc="300" dirty="0">
              <a:uFillTx/>
              <a:latin typeface="微软雅黑" panose="020B0503020204020204" charset="-122"/>
              <a:ea typeface="微软雅黑" panose="020B0503020204020204" charset="-122"/>
            </a:endParaRPr>
          </a:p>
          <a:p>
            <a:pPr algn="l">
              <a:lnSpc>
                <a:spcPct val="140000"/>
              </a:lnSpc>
            </a:pPr>
            <a:r>
              <a:rPr lang="zh-CN" sz="2200" spc="300" dirty="0">
                <a:uFillTx/>
                <a:latin typeface="微软雅黑" panose="020B0503020204020204" charset="-122"/>
                <a:ea typeface="微软雅黑" panose="020B0503020204020204" charset="-122"/>
                <a:sym typeface="+mn-ea"/>
              </a:rPr>
              <a:t>●</a:t>
            </a:r>
            <a:r>
              <a:rPr lang="zh-CN" sz="2200" spc="300" dirty="0">
                <a:uFillTx/>
                <a:latin typeface="微软雅黑" panose="020B0503020204020204" charset="-122"/>
                <a:ea typeface="微软雅黑" panose="020B0503020204020204" charset="-122"/>
              </a:rPr>
              <a:t>EGR阀关闭不严等。</a:t>
            </a:r>
            <a:endParaRPr lang="zh-CN" sz="2200" spc="300" dirty="0">
              <a:uFillTx/>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25818" y="493713"/>
            <a:ext cx="7416800" cy="737235"/>
          </a:xfrm>
          <a:prstGeom prst="rect">
            <a:avLst/>
          </a:prstGeom>
          <a:noFill/>
          <a:ln w="9525">
            <a:noFill/>
          </a:ln>
        </p:spPr>
        <p:txBody>
          <a:bodyPr>
            <a:spAutoFit/>
          </a:bodyPr>
          <a:p>
            <a:pPr fontAlgn="auto">
              <a:lnSpc>
                <a:spcPct val="150000"/>
              </a:lnSpc>
            </a:pPr>
            <a:r>
              <a:rPr lang="zh-CN" altLang="zh-CN" sz="2800" b="1" dirty="0">
                <a:latin typeface="微软雅黑" panose="020B0503020204020204" charset="-122"/>
                <a:ea typeface="微软雅黑" panose="020B0503020204020204" charset="-122"/>
                <a:cs typeface="微软雅黑" panose="020B0503020204020204" charset="-122"/>
              </a:rPr>
              <a:t>故障检修</a:t>
            </a:r>
            <a:endParaRPr lang="zh-CN" altLang="zh-CN" sz="2800" b="1" dirty="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2992120" y="770890"/>
            <a:ext cx="3085465" cy="460375"/>
          </a:xfrm>
          <a:prstGeom prst="rect">
            <a:avLst/>
          </a:prstGeom>
          <a:noFill/>
          <a:ln w="9525">
            <a:noFill/>
          </a:ln>
        </p:spPr>
        <p:txBody>
          <a:bodyPr wrap="square">
            <a:spAutoFit/>
          </a:bodyPr>
          <a:p>
            <a:pPr indent="0"/>
            <a:r>
              <a:rPr lang="en-US" altLang="zh-CN" sz="2400">
                <a:latin typeface="微软雅黑" panose="020B0503020204020204" charset="-122"/>
                <a:ea typeface="微软雅黑" panose="020B0503020204020204" charset="-122"/>
              </a:rPr>
              <a:t>——</a:t>
            </a:r>
            <a:r>
              <a:rPr lang="zh-CN" altLang="en-US" sz="2400">
                <a:latin typeface="微软雅黑" panose="020B0503020204020204" charset="-122"/>
                <a:ea typeface="微软雅黑" panose="020B0503020204020204" charset="-122"/>
              </a:rPr>
              <a:t>逐步检修</a:t>
            </a:r>
            <a:endParaRPr lang="zh-CN" altLang="en-US" sz="2400">
              <a:latin typeface="微软雅黑" panose="020B0503020204020204" charset="-122"/>
              <a:ea typeface="微软雅黑" panose="020B0503020204020204" charset="-122"/>
            </a:endParaRPr>
          </a:p>
        </p:txBody>
      </p:sp>
      <p:sp>
        <p:nvSpPr>
          <p:cNvPr id="7" name="矩形 6"/>
          <p:cNvSpPr/>
          <p:nvPr/>
        </p:nvSpPr>
        <p:spPr>
          <a:xfrm>
            <a:off x="826135" y="1390650"/>
            <a:ext cx="3790950" cy="553085"/>
          </a:xfrm>
          <a:prstGeom prst="rect">
            <a:avLst/>
          </a:prstGeom>
          <a:noFill/>
          <a:ln w="9525">
            <a:noFill/>
          </a:ln>
        </p:spPr>
        <p:txBody>
          <a:bodyPr wrap="square">
            <a:spAutoFit/>
          </a:bodyPr>
          <a:p>
            <a:pPr fontAlgn="auto">
              <a:lnSpc>
                <a:spcPct val="150000"/>
              </a:lnSpc>
            </a:pPr>
            <a:r>
              <a:rPr lang="en-US" altLang="zh-CN" sz="2000" b="1" dirty="0">
                <a:latin typeface="微软雅黑" panose="020B0503020204020204" charset="-122"/>
                <a:ea typeface="微软雅黑" panose="020B0503020204020204" charset="-122"/>
                <a:sym typeface="+mn-ea"/>
              </a:rPr>
              <a:t>2. </a:t>
            </a:r>
            <a:r>
              <a:rPr lang="zh-CN" sz="2000" b="1" dirty="0">
                <a:latin typeface="微软雅黑" panose="020B0503020204020204" charset="-122"/>
                <a:ea typeface="微软雅黑" panose="020B0503020204020204" charset="-122"/>
                <a:sym typeface="+mn-ea"/>
              </a:rPr>
              <a:t>节气门和进气道积垢过多</a:t>
            </a:r>
            <a:endParaRPr lang="zh-CN" sz="2000" b="1" dirty="0">
              <a:latin typeface="微软雅黑" panose="020B0503020204020204" charset="-122"/>
              <a:ea typeface="微软雅黑" panose="020B0503020204020204" charset="-122"/>
              <a:sym typeface="+mn-ea"/>
            </a:endParaRPr>
          </a:p>
        </p:txBody>
      </p:sp>
      <p:sp>
        <p:nvSpPr>
          <p:cNvPr id="13" name="圆角矩形标注 12"/>
          <p:cNvSpPr/>
          <p:nvPr/>
        </p:nvSpPr>
        <p:spPr>
          <a:xfrm>
            <a:off x="8064500" y="1677670"/>
            <a:ext cx="3563620" cy="3858895"/>
          </a:xfrm>
          <a:prstGeom prst="wedgeRoundRectCallout">
            <a:avLst>
              <a:gd name="adj1" fmla="val -80719"/>
              <a:gd name="adj2" fmla="val -18356"/>
              <a:gd name="adj3" fmla="val 16667"/>
            </a:avLst>
          </a:prstGeom>
          <a:noFill/>
          <a:ln w="28575" cap="flat" cmpd="sng">
            <a:solidFill>
              <a:srgbClr val="FF0000"/>
            </a:solidFill>
            <a:prstDash val="solid"/>
            <a:miter/>
            <a:headEnd type="none" w="med" len="med"/>
            <a:tailEnd type="none" w="med" len="med"/>
          </a:ln>
        </p:spPr>
        <p:txBody>
          <a:bodyPr lIns="0" rIns="0"/>
          <a:p>
            <a:pPr algn="l">
              <a:lnSpc>
                <a:spcPct val="140000"/>
              </a:lnSpc>
            </a:pPr>
            <a:r>
              <a:rPr lang="zh-CN" sz="2200" spc="300" dirty="0">
                <a:uFillTx/>
                <a:latin typeface="微软雅黑" panose="020B0503020204020204" charset="-122"/>
                <a:ea typeface="微软雅黑" panose="020B0503020204020204" charset="-122"/>
              </a:rPr>
              <a:t>节气门和周围进气道的积炭、污垢过多，</a:t>
            </a:r>
            <a:r>
              <a:rPr lang="zh-CN" sz="2200" b="1" spc="300" dirty="0">
                <a:uFillTx/>
                <a:latin typeface="微软雅黑" panose="020B0503020204020204" charset="-122"/>
                <a:ea typeface="微软雅黑" panose="020B0503020204020204" charset="-122"/>
              </a:rPr>
              <a:t>空气通道截面积发生变化</a:t>
            </a:r>
            <a:r>
              <a:rPr lang="zh-CN" sz="2200" spc="300" dirty="0">
                <a:uFillTx/>
                <a:latin typeface="微软雅黑" panose="020B0503020204020204" charset="-122"/>
                <a:ea typeface="微软雅黑" panose="020B0503020204020204" charset="-122"/>
              </a:rPr>
              <a:t>，使得控制单元无法精确控制怠速进气量，造成混合气过浓或过稀，使燃烧不正常</a:t>
            </a:r>
            <a:endParaRPr lang="zh-CN" sz="2200" spc="300" dirty="0">
              <a:uFillTx/>
              <a:latin typeface="微软雅黑" panose="020B0503020204020204" charset="-122"/>
              <a:ea typeface="微软雅黑" panose="020B0503020204020204" charset="-122"/>
            </a:endParaRPr>
          </a:p>
        </p:txBody>
      </p:sp>
      <p:pic>
        <p:nvPicPr>
          <p:cNvPr id="2" name="图片 1"/>
          <p:cNvPicPr>
            <a:picLocks noChangeAspect="1"/>
          </p:cNvPicPr>
          <p:nvPr/>
        </p:nvPicPr>
        <p:blipFill>
          <a:blip r:embed="rId1"/>
          <a:stretch>
            <a:fillRect/>
          </a:stretch>
        </p:blipFill>
        <p:spPr>
          <a:xfrm>
            <a:off x="2992120" y="2341245"/>
            <a:ext cx="3810000" cy="28575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80">
                                          <p:stCondLst>
                                            <p:cond delay="0"/>
                                          </p:stCondLst>
                                        </p:cTn>
                                        <p:tgtEl>
                                          <p:spTgt spid="7"/>
                                        </p:tgtEl>
                                      </p:cBhvr>
                                    </p:animEffect>
                                    <p:anim calcmode="lin" valueType="num">
                                      <p:cBhvr>
                                        <p:cTn id="8"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13" dur="26">
                                          <p:stCondLst>
                                            <p:cond delay="650"/>
                                          </p:stCondLst>
                                        </p:cTn>
                                        <p:tgtEl>
                                          <p:spTgt spid="7"/>
                                        </p:tgtEl>
                                      </p:cBhvr>
                                      <p:to x="100000" y="60000"/>
                                    </p:animScale>
                                    <p:animScale>
                                      <p:cBhvr>
                                        <p:cTn id="14" dur="166" decel="50000">
                                          <p:stCondLst>
                                            <p:cond delay="676"/>
                                          </p:stCondLst>
                                        </p:cTn>
                                        <p:tgtEl>
                                          <p:spTgt spid="7"/>
                                        </p:tgtEl>
                                      </p:cBhvr>
                                      <p:to x="100000" y="100000"/>
                                    </p:animScale>
                                    <p:animScale>
                                      <p:cBhvr>
                                        <p:cTn id="15" dur="26">
                                          <p:stCondLst>
                                            <p:cond delay="1312"/>
                                          </p:stCondLst>
                                        </p:cTn>
                                        <p:tgtEl>
                                          <p:spTgt spid="7"/>
                                        </p:tgtEl>
                                      </p:cBhvr>
                                      <p:to x="100000" y="80000"/>
                                    </p:animScale>
                                    <p:animScale>
                                      <p:cBhvr>
                                        <p:cTn id="16" dur="166" decel="50000">
                                          <p:stCondLst>
                                            <p:cond delay="1338"/>
                                          </p:stCondLst>
                                        </p:cTn>
                                        <p:tgtEl>
                                          <p:spTgt spid="7"/>
                                        </p:tgtEl>
                                      </p:cBhvr>
                                      <p:to x="100000" y="100000"/>
                                    </p:animScale>
                                    <p:animScale>
                                      <p:cBhvr>
                                        <p:cTn id="17" dur="26">
                                          <p:stCondLst>
                                            <p:cond delay="1642"/>
                                          </p:stCondLst>
                                        </p:cTn>
                                        <p:tgtEl>
                                          <p:spTgt spid="7"/>
                                        </p:tgtEl>
                                      </p:cBhvr>
                                      <p:to x="100000" y="90000"/>
                                    </p:animScale>
                                    <p:animScale>
                                      <p:cBhvr>
                                        <p:cTn id="18" dur="166" decel="50000">
                                          <p:stCondLst>
                                            <p:cond delay="1668"/>
                                          </p:stCondLst>
                                        </p:cTn>
                                        <p:tgtEl>
                                          <p:spTgt spid="7"/>
                                        </p:tgtEl>
                                      </p:cBhvr>
                                      <p:to x="100000" y="100000"/>
                                    </p:animScale>
                                    <p:animScale>
                                      <p:cBhvr>
                                        <p:cTn id="19" dur="26">
                                          <p:stCondLst>
                                            <p:cond delay="1808"/>
                                          </p:stCondLst>
                                        </p:cTn>
                                        <p:tgtEl>
                                          <p:spTgt spid="7"/>
                                        </p:tgtEl>
                                      </p:cBhvr>
                                      <p:to x="100000" y="95000"/>
                                    </p:animScale>
                                    <p:animScale>
                                      <p:cBhvr>
                                        <p:cTn id="20" dur="166" decel="50000">
                                          <p:stCondLst>
                                            <p:cond delay="1834"/>
                                          </p:stCondLst>
                                        </p:cTn>
                                        <p:tgtEl>
                                          <p:spTgt spid="7"/>
                                        </p:tgtEl>
                                      </p:cBhvr>
                                      <p:to x="100000" y="100000"/>
                                    </p:animScale>
                                  </p:childTnLst>
                                </p:cTn>
                              </p:par>
                              <p:par>
                                <p:cTn id="21" presetID="21" presetClass="entr" presetSubtype="1" fill="hold"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heel(1)">
                                      <p:cBhvr>
                                        <p:cTn id="23" dur="2000"/>
                                        <p:tgtEl>
                                          <p:spTgt spid="2"/>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grpId="0" nodeType="click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wipe(up)">
                                      <p:cBhvr>
                                        <p:cTn id="2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3"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25818" y="493713"/>
            <a:ext cx="7416800" cy="737235"/>
          </a:xfrm>
          <a:prstGeom prst="rect">
            <a:avLst/>
          </a:prstGeom>
          <a:noFill/>
          <a:ln w="9525">
            <a:noFill/>
          </a:ln>
        </p:spPr>
        <p:txBody>
          <a:bodyPr>
            <a:spAutoFit/>
          </a:bodyPr>
          <a:p>
            <a:pPr fontAlgn="auto">
              <a:lnSpc>
                <a:spcPct val="150000"/>
              </a:lnSpc>
            </a:pPr>
            <a:r>
              <a:rPr lang="zh-CN" altLang="zh-CN" sz="2800" b="1" dirty="0">
                <a:latin typeface="微软雅黑" panose="020B0503020204020204" charset="-122"/>
                <a:ea typeface="微软雅黑" panose="020B0503020204020204" charset="-122"/>
                <a:cs typeface="微软雅黑" panose="020B0503020204020204" charset="-122"/>
              </a:rPr>
              <a:t>故障检修</a:t>
            </a:r>
            <a:endParaRPr lang="zh-CN" altLang="zh-CN" sz="2800" b="1" dirty="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2992120" y="770890"/>
            <a:ext cx="3085465" cy="460375"/>
          </a:xfrm>
          <a:prstGeom prst="rect">
            <a:avLst/>
          </a:prstGeom>
          <a:noFill/>
          <a:ln w="9525">
            <a:noFill/>
          </a:ln>
        </p:spPr>
        <p:txBody>
          <a:bodyPr wrap="square">
            <a:spAutoFit/>
          </a:bodyPr>
          <a:p>
            <a:pPr indent="0"/>
            <a:r>
              <a:rPr lang="en-US" altLang="zh-CN" sz="2400">
                <a:latin typeface="微软雅黑" panose="020B0503020204020204" charset="-122"/>
                <a:ea typeface="微软雅黑" panose="020B0503020204020204" charset="-122"/>
              </a:rPr>
              <a:t>——</a:t>
            </a:r>
            <a:r>
              <a:rPr lang="zh-CN" altLang="en-US" sz="2400">
                <a:latin typeface="微软雅黑" panose="020B0503020204020204" charset="-122"/>
                <a:ea typeface="微软雅黑" panose="020B0503020204020204" charset="-122"/>
              </a:rPr>
              <a:t>逐步检修</a:t>
            </a:r>
            <a:endParaRPr lang="zh-CN" altLang="en-US" sz="2400">
              <a:latin typeface="微软雅黑" panose="020B0503020204020204" charset="-122"/>
              <a:ea typeface="微软雅黑" panose="020B0503020204020204" charset="-122"/>
            </a:endParaRPr>
          </a:p>
        </p:txBody>
      </p:sp>
      <p:sp>
        <p:nvSpPr>
          <p:cNvPr id="7" name="矩形 6"/>
          <p:cNvSpPr/>
          <p:nvPr/>
        </p:nvSpPr>
        <p:spPr>
          <a:xfrm>
            <a:off x="826135" y="1390650"/>
            <a:ext cx="3790950" cy="553085"/>
          </a:xfrm>
          <a:prstGeom prst="rect">
            <a:avLst/>
          </a:prstGeom>
          <a:noFill/>
          <a:ln w="9525">
            <a:noFill/>
          </a:ln>
        </p:spPr>
        <p:txBody>
          <a:bodyPr wrap="square">
            <a:spAutoFit/>
          </a:bodyPr>
          <a:p>
            <a:pPr fontAlgn="auto">
              <a:lnSpc>
                <a:spcPct val="150000"/>
              </a:lnSpc>
            </a:pPr>
            <a:r>
              <a:rPr lang="en-US" altLang="zh-CN" sz="2000" b="1" dirty="0">
                <a:latin typeface="微软雅黑" panose="020B0503020204020204" charset="-122"/>
                <a:ea typeface="微软雅黑" panose="020B0503020204020204" charset="-122"/>
                <a:sym typeface="+mn-ea"/>
              </a:rPr>
              <a:t>2. </a:t>
            </a:r>
            <a:r>
              <a:rPr lang="zh-CN" sz="2000" b="1" dirty="0">
                <a:latin typeface="微软雅黑" panose="020B0503020204020204" charset="-122"/>
                <a:ea typeface="微软雅黑" panose="020B0503020204020204" charset="-122"/>
                <a:sym typeface="+mn-ea"/>
              </a:rPr>
              <a:t>节气门和进气道积垢过多</a:t>
            </a:r>
            <a:endParaRPr lang="zh-CN" sz="2000" b="1" dirty="0">
              <a:latin typeface="微软雅黑" panose="020B0503020204020204" charset="-122"/>
              <a:ea typeface="微软雅黑" panose="020B0503020204020204" charset="-122"/>
              <a:sym typeface="+mn-ea"/>
            </a:endParaRPr>
          </a:p>
        </p:txBody>
      </p:sp>
      <p:sp>
        <p:nvSpPr>
          <p:cNvPr id="13" name="圆角矩形标注 12"/>
          <p:cNvSpPr/>
          <p:nvPr/>
        </p:nvSpPr>
        <p:spPr>
          <a:xfrm>
            <a:off x="7696835" y="1677670"/>
            <a:ext cx="3931285" cy="4043680"/>
          </a:xfrm>
          <a:prstGeom prst="wedgeRoundRectCallout">
            <a:avLst>
              <a:gd name="adj1" fmla="val -65877"/>
              <a:gd name="adj2" fmla="val -18751"/>
              <a:gd name="adj3" fmla="val 16667"/>
            </a:avLst>
          </a:prstGeom>
          <a:noFill/>
          <a:ln w="28575" cap="flat" cmpd="sng">
            <a:solidFill>
              <a:srgbClr val="FF0000"/>
            </a:solidFill>
            <a:prstDash val="solid"/>
            <a:miter/>
            <a:headEnd type="none" w="med" len="med"/>
            <a:tailEnd type="none" w="med" len="med"/>
          </a:ln>
        </p:spPr>
        <p:txBody>
          <a:bodyPr lIns="0" rIns="0"/>
          <a:p>
            <a:pPr algn="l">
              <a:lnSpc>
                <a:spcPct val="150000"/>
              </a:lnSpc>
            </a:pPr>
            <a:r>
              <a:rPr lang="zh-CN" sz="2200" b="1" spc="300" dirty="0">
                <a:uFillTx/>
                <a:latin typeface="微软雅黑" panose="020B0503020204020204" charset="-122"/>
                <a:ea typeface="微软雅黑" panose="020B0503020204020204" charset="-122"/>
              </a:rPr>
              <a:t>常见故障</a:t>
            </a:r>
            <a:r>
              <a:rPr lang="zh-CN" sz="2200" spc="300" dirty="0">
                <a:uFillTx/>
                <a:latin typeface="微软雅黑" panose="020B0503020204020204" charset="-122"/>
                <a:ea typeface="微软雅黑" panose="020B0503020204020204" charset="-122"/>
              </a:rPr>
              <a:t>：</a:t>
            </a:r>
            <a:endParaRPr lang="zh-CN" sz="2200" spc="300" dirty="0">
              <a:uFillTx/>
              <a:latin typeface="微软雅黑" panose="020B0503020204020204" charset="-122"/>
              <a:ea typeface="微软雅黑" panose="020B0503020204020204" charset="-122"/>
            </a:endParaRPr>
          </a:p>
          <a:p>
            <a:pPr algn="l">
              <a:lnSpc>
                <a:spcPct val="150000"/>
              </a:lnSpc>
            </a:pPr>
            <a:r>
              <a:rPr lang="zh-CN" sz="2200" spc="300" dirty="0">
                <a:uFillTx/>
                <a:latin typeface="微软雅黑" panose="020B0503020204020204" charset="-122"/>
                <a:ea typeface="微软雅黑" panose="020B0503020204020204" charset="-122"/>
                <a:sym typeface="+mn-ea"/>
              </a:rPr>
              <a:t>●</a:t>
            </a:r>
            <a:r>
              <a:rPr lang="zh-CN" sz="2200" spc="300" dirty="0">
                <a:uFillTx/>
                <a:latin typeface="微软雅黑" panose="020B0503020204020204" charset="-122"/>
                <a:ea typeface="微软雅黑" panose="020B0503020204020204" charset="-122"/>
              </a:rPr>
              <a:t>节气门有油污或积炭；</a:t>
            </a:r>
            <a:endParaRPr lang="zh-CN" sz="2200" spc="300" dirty="0">
              <a:uFillTx/>
              <a:latin typeface="微软雅黑" panose="020B0503020204020204" charset="-122"/>
              <a:ea typeface="微软雅黑" panose="020B0503020204020204" charset="-122"/>
            </a:endParaRPr>
          </a:p>
          <a:p>
            <a:pPr algn="l">
              <a:lnSpc>
                <a:spcPct val="150000"/>
              </a:lnSpc>
            </a:pPr>
            <a:r>
              <a:rPr lang="zh-CN" sz="2200" spc="300" dirty="0">
                <a:uFillTx/>
                <a:latin typeface="微软雅黑" panose="020B0503020204020204" charset="-122"/>
                <a:ea typeface="微软雅黑" panose="020B0503020204020204" charset="-122"/>
                <a:sym typeface="+mn-ea"/>
              </a:rPr>
              <a:t>●</a:t>
            </a:r>
            <a:r>
              <a:rPr lang="zh-CN" sz="2200" spc="300" dirty="0">
                <a:uFillTx/>
                <a:latin typeface="微软雅黑" panose="020B0503020204020204" charset="-122"/>
                <a:ea typeface="微软雅黑" panose="020B0503020204020204" charset="-122"/>
              </a:rPr>
              <a:t>节气门周围的进气道有油污、积炭；</a:t>
            </a:r>
            <a:endParaRPr lang="zh-CN" sz="2200" spc="300" dirty="0">
              <a:uFillTx/>
              <a:latin typeface="微软雅黑" panose="020B0503020204020204" charset="-122"/>
              <a:ea typeface="微软雅黑" panose="020B0503020204020204" charset="-122"/>
            </a:endParaRPr>
          </a:p>
          <a:p>
            <a:pPr algn="l">
              <a:lnSpc>
                <a:spcPct val="150000"/>
              </a:lnSpc>
            </a:pPr>
            <a:r>
              <a:rPr lang="zh-CN" sz="2200" spc="300" dirty="0">
                <a:uFillTx/>
                <a:latin typeface="微软雅黑" panose="020B0503020204020204" charset="-122"/>
                <a:ea typeface="微软雅黑" panose="020B0503020204020204" charset="-122"/>
                <a:sym typeface="+mn-ea"/>
              </a:rPr>
              <a:t>●</a:t>
            </a:r>
            <a:r>
              <a:rPr lang="zh-CN" sz="2200" spc="300" dirty="0">
                <a:uFillTx/>
                <a:latin typeface="微软雅黑" panose="020B0503020204020204" charset="-122"/>
                <a:ea typeface="微软雅黑" panose="020B0503020204020204" charset="-122"/>
              </a:rPr>
              <a:t>怠速步进电机、占空比电磁阀、旋转电磁阀有油污、积炭。</a:t>
            </a:r>
            <a:endParaRPr lang="zh-CN" sz="2200" spc="300" dirty="0">
              <a:uFillTx/>
              <a:latin typeface="微软雅黑" panose="020B0503020204020204" charset="-122"/>
              <a:ea typeface="微软雅黑" panose="020B0503020204020204" charset="-122"/>
            </a:endParaRPr>
          </a:p>
        </p:txBody>
      </p:sp>
      <p:pic>
        <p:nvPicPr>
          <p:cNvPr id="2" name="图片 1"/>
          <p:cNvPicPr>
            <a:picLocks noChangeAspect="1"/>
          </p:cNvPicPr>
          <p:nvPr/>
        </p:nvPicPr>
        <p:blipFill>
          <a:blip r:embed="rId1"/>
          <a:stretch>
            <a:fillRect/>
          </a:stretch>
        </p:blipFill>
        <p:spPr>
          <a:xfrm>
            <a:off x="2992120" y="2341245"/>
            <a:ext cx="3810000" cy="28575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Lst>
  </p:timing>
</p:sld>
</file>

<file path=ppt/theme/theme1.xml><?xml version="1.0" encoding="utf-8"?>
<a:theme xmlns:a="http://schemas.openxmlformats.org/drawingml/2006/main" name="Office 主题">
  <a:themeElements>
    <a:clrScheme name="Composite">
      <a:dk1>
        <a:sysClr val="windowText" lastClr="000000"/>
      </a:dk1>
      <a:lt1>
        <a:sysClr val="window" lastClr="FFFFFF"/>
      </a:lt1>
      <a:dk2>
        <a:srgbClr val="5B6973"/>
      </a:dk2>
      <a:lt2>
        <a:srgbClr val="E7ECED"/>
      </a:lt2>
      <a:accent1>
        <a:srgbClr val="98C723"/>
      </a:accent1>
      <a:accent2>
        <a:srgbClr val="59B0B9"/>
      </a:accent2>
      <a:accent3>
        <a:srgbClr val="DEAE00"/>
      </a:accent3>
      <a:accent4>
        <a:srgbClr val="B77BB4"/>
      </a:accent4>
      <a:accent5>
        <a:srgbClr val="E0773C"/>
      </a:accent5>
      <a:accent6>
        <a:srgbClr val="A98D63"/>
      </a:accent6>
      <a:hlink>
        <a:srgbClr val="26CBEC"/>
      </a:hlink>
      <a:folHlink>
        <a:srgbClr val="598C8C"/>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1603</Words>
  <Application>WPS 演示</Application>
  <PresentationFormat>自定义</PresentationFormat>
  <Paragraphs>190</Paragraphs>
  <Slides>19</Slides>
  <Notes>123</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19</vt:i4>
      </vt:variant>
    </vt:vector>
  </HeadingPairs>
  <TitlesOfParts>
    <vt:vector size="29" baseType="lpstr">
      <vt:lpstr>Arial</vt:lpstr>
      <vt:lpstr>宋体</vt:lpstr>
      <vt:lpstr>Wingdings</vt:lpstr>
      <vt:lpstr>微软雅黑</vt:lpstr>
      <vt:lpstr>华文琥珀</vt:lpstr>
      <vt:lpstr>Arial Unicode MS</vt:lpstr>
      <vt:lpstr>Calibri Light</vt:lpstr>
      <vt:lpstr>Calibri</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倾斜的沙漏</cp:lastModifiedBy>
  <cp:revision>157</cp:revision>
  <dcterms:created xsi:type="dcterms:W3CDTF">2018-12-17T02:56:00Z</dcterms:created>
  <dcterms:modified xsi:type="dcterms:W3CDTF">2025-01-08T07:17:36Z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2052-12.1.0.19770</vt:lpwstr>
  </property>
  <property fmtid="{D5CDD505-2E9C-101B-9397-08002B2CF9AE}" pid="3" name="ICV">
    <vt:lpwstr>47260F7BEF6043149FD5A6548630BCEB_12</vt:lpwstr>
  </property>
</Properties>
</file>